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2" r:id="rId4"/>
  </p:sldMasterIdLst>
  <p:notesMasterIdLst>
    <p:notesMasterId r:id="rId24"/>
  </p:notesMasterIdLst>
  <p:handoutMasterIdLst>
    <p:handoutMasterId r:id="rId25"/>
  </p:handoutMasterIdLst>
  <p:sldIdLst>
    <p:sldId id="410" r:id="rId5"/>
    <p:sldId id="383" r:id="rId6"/>
    <p:sldId id="411" r:id="rId7"/>
    <p:sldId id="412" r:id="rId8"/>
    <p:sldId id="414" r:id="rId9"/>
    <p:sldId id="415" r:id="rId10"/>
    <p:sldId id="416" r:id="rId11"/>
    <p:sldId id="417" r:id="rId12"/>
    <p:sldId id="418" r:id="rId13"/>
    <p:sldId id="427" r:id="rId14"/>
    <p:sldId id="419" r:id="rId15"/>
    <p:sldId id="420" r:id="rId16"/>
    <p:sldId id="421" r:id="rId17"/>
    <p:sldId id="422" r:id="rId18"/>
    <p:sldId id="423" r:id="rId19"/>
    <p:sldId id="424" r:id="rId20"/>
    <p:sldId id="425" r:id="rId21"/>
    <p:sldId id="426" r:id="rId22"/>
    <p:sldId id="42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6327" autoAdjust="0"/>
  </p:normalViewPr>
  <p:slideViewPr>
    <p:cSldViewPr snapToGrid="0">
      <p:cViewPr>
        <p:scale>
          <a:sx n="40" d="100"/>
          <a:sy n="40" d="100"/>
        </p:scale>
        <p:origin x="1684" y="7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png>
</file>

<file path=ppt/media/image4.svg>
</file>

<file path=ppt/media/image5.jp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045B80-69A3-4BC0-79A5-C1A1006DC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A856B3-9B4F-5F97-CF2C-7E468CAE00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1355D0-EAD6-EA70-7F79-67D2B28E6C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1D742-E9AD-0CBA-E456-B3E479BCE9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387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8F457-E44A-9AE5-6F3F-EAB9974ED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C9C032-6291-2B7B-FA40-E9436DAEC6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29538D-DC80-9191-8E48-D76D603F88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A3AC0-EE9D-48AA-D232-39BECAD550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5534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8A223-2B40-5DEC-4869-8EC6FF9AC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C35FDE-411C-7861-49FF-7285FD9086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B6F239-B3CC-5373-687B-72F1CE4646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1A0655-14B0-12E9-90BE-D6515DFC7B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631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AE062-E079-164E-E07C-665C397B4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DBC768-C435-94F4-7AAC-09889BAF10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9C25F1-17E4-815F-A0A8-2DD5971560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E1114A-9216-595F-7B18-A6F10A156A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375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DD30B6-690E-A993-6334-68DCA56DC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485F62-3FD2-1A6E-AE45-D9FA0C322A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3DD9EC-2BE2-61CE-046C-E217D8F3DE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C655B2-23E4-DB26-A6E3-F161D055FA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0214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BE768-4413-A7B6-9360-7BAA63AC9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E94A3-DF88-53AF-BB12-6DB07B8D00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4887E6-9189-C190-CF61-6BE9CCB0BB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3B6E1-9EA6-21E5-FEAB-90275B6E2B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8765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DE860-0FC8-7F0B-A28E-F7C6334F3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49F140-649B-B368-98CD-737BF4978A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B1C91B-8215-1F2E-733F-41DADB3F51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B7D6A-E59F-D54A-C411-C88B4B162C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343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D3587-11FB-AFEF-B0ED-665AFED6FE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5C7DC5-6FAD-5683-C676-AA42F2C21B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BAFD24-B178-B7FE-A2BA-C20DF75400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17454-0B4C-8169-A6B5-E549405F0B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5225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56EE9-30E9-42AD-0D53-F8C4A52FE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305D3B-510B-24E9-4CC2-3648F7A62D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B697C6-B29E-3B5D-700C-754E495D65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BDBB79-2846-2616-607C-B9F371749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1458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757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EC765-005C-9EFA-C95B-639256ACF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9FE4D0-2A9F-E502-1EEC-0AACC4D429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EC6E5F-A37E-99C0-3DFA-5599A428F3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7A9E1-78EC-B0FB-BAFF-723AE46633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03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9D04A-094A-733C-50FC-31771E870E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6008C4-9000-B18A-7A49-252E236D6E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787D14-C0B8-FED5-DAF5-E9E46B9CC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A0CD4B-3FE8-B472-B6CF-45F9BFF86A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304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6B5EA-E854-43C2-FA05-7F501CF48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0C19F7-6D2B-8EC5-7488-DBF4121964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98FEA8-0469-97DF-502C-30D92C0104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E1557-2AB0-3723-FB77-491117A29E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58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973A5-FE23-A978-DEB0-10820A603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572198-7222-2CCC-60A4-7D0EFF7678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7A2747-A5CF-26BF-CB07-5475654C35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398B7-7E89-C454-EC18-67209E3B09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831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33068-9CFD-3425-7CF0-7F6397912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204C35-55BB-3965-FF1E-C2C3DDF9FD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2EF56E-C45F-1A14-867E-55D7A528CB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B44C34-845E-2D27-5D62-71B30B348A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535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4B26B-FE24-F47C-228C-DFD0A1426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DDA0D5-8F45-5EE0-E49F-BA08258160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007BDB-31D5-1D25-6BAF-766C546F49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5ECFE-CD62-5879-5C8A-5F3466BB86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25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C2B61-A957-9908-F327-1FE2519D4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776BE2-BEA4-2D30-5DA7-3347229258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62F745-71FD-7757-E62C-B3FE2EE3FC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B569D-E3DF-37EF-751E-B737155295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336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02947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5383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4101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012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63294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18942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88517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63397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08399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33077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12884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5057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58042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357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10" r:id="rId14"/>
    <p:sldLayoutId id="2147483700" r:id="rId15"/>
    <p:sldLayoutId id="2147483701" r:id="rId16"/>
    <p:sldLayoutId id="2147483659" r:id="rId17"/>
    <p:sldLayoutId id="2147483709" r:id="rId18"/>
    <p:sldLayoutId id="2147483708" r:id="rId19"/>
    <p:sldLayoutId id="2147483707" r:id="rId20"/>
    <p:sldLayoutId id="2147483706" r:id="rId21"/>
    <p:sldLayoutId id="2147483705" r:id="rId22"/>
    <p:sldLayoutId id="2147483704" r:id="rId23"/>
    <p:sldLayoutId id="2147483703" r:id="rId24"/>
  </p:sldLayoutIdLst>
  <p:hf sldNum="0"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00" userDrawn="1">
          <p15:clr>
            <a:srgbClr val="547EBF"/>
          </p15:clr>
        </p15:guide>
        <p15:guide id="2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0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s://uncyclopedia.com/wiki/Netflix" TargetMode="External"/><Relationship Id="rId11" Type="http://schemas.openxmlformats.org/officeDocument/2006/relationships/image" Target="../media/image2.png"/><Relationship Id="rId5" Type="http://schemas.openxmlformats.org/officeDocument/2006/relationships/image" Target="../media/image1.jpg"/><Relationship Id="rId10" Type="http://schemas.openxmlformats.org/officeDocument/2006/relationships/hyperlink" Target="https://alea.eus/komunitatea/A027/1571161092213-netflix" TargetMode="External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6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7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8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hyperlink" Target="https://uncyclopedia.com/wiki/Netflix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hyperlink" Target="https://uncyclopedia.com/wiki/Netflix" TargetMode="Externa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jp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8788" y="2817246"/>
            <a:ext cx="8802294" cy="1662475"/>
          </a:xfrm>
        </p:spPr>
        <p:txBody>
          <a:bodyPr vert="horz" lIns="228600" tIns="228600" rIns="228600" bIns="0" rtlCol="0" anchor="b">
            <a:normAutofit fontScale="90000"/>
          </a:bodyPr>
          <a:lstStyle/>
          <a:p>
            <a:pPr algn="ctr"/>
            <a:r>
              <a:rPr lang="en-US" sz="5300" b="0" spc="-150" dirty="0">
                <a:solidFill>
                  <a:srgbClr val="FFFEFF"/>
                </a:solidFill>
              </a:rPr>
              <a:t>Keeping Customers on Board</a:t>
            </a:r>
            <a:br>
              <a:rPr lang="en-US" sz="4800" b="0" spc="-150" dirty="0">
                <a:solidFill>
                  <a:srgbClr val="FFFEFF"/>
                </a:solidFill>
              </a:rPr>
            </a:br>
            <a:br>
              <a:rPr lang="en-US" sz="4800" b="0" spc="-150" dirty="0">
                <a:solidFill>
                  <a:srgbClr val="FFFEFF"/>
                </a:solidFill>
              </a:rPr>
            </a:br>
            <a:r>
              <a:rPr lang="en-US" sz="2700" b="0" spc="-150" dirty="0">
                <a:solidFill>
                  <a:srgbClr val="FFFEFF"/>
                </a:solidFill>
              </a:rPr>
              <a:t>Predicting Netflix Customer Cancellations Using Data</a:t>
            </a:r>
            <a:br>
              <a:rPr lang="en-US" sz="2400" b="0" spc="-150" dirty="0">
                <a:solidFill>
                  <a:srgbClr val="FFFEFF"/>
                </a:solidFill>
              </a:rPr>
            </a:br>
            <a:br>
              <a:rPr lang="en-US" sz="2400" b="0" spc="-150" dirty="0">
                <a:solidFill>
                  <a:srgbClr val="FFFEFF"/>
                </a:solidFill>
              </a:rPr>
            </a:br>
            <a:r>
              <a:rPr lang="en-US" sz="2400" b="0" spc="-150" dirty="0">
                <a:solidFill>
                  <a:srgbClr val="FFFEFF"/>
                </a:solidFill>
              </a:rPr>
              <a:t>Sarah Theriot</a:t>
            </a:r>
            <a:endParaRPr lang="en-US" sz="4800" b="0" spc="-150" dirty="0">
              <a:solidFill>
                <a:srgbClr val="FFFEFF"/>
              </a:solidFill>
            </a:endParaRPr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FEC14FE7-BCC8-A2B0-E5EC-82150EF705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33067" y="6297269"/>
            <a:ext cx="1353085" cy="365333"/>
          </a:xfrm>
          <a:prstGeom prst="rect">
            <a:avLst/>
          </a:prstGeom>
        </p:spPr>
      </p:pic>
      <p:pic>
        <p:nvPicPr>
          <p:cNvPr id="67" name="Audio 66">
            <a:hlinkClick r:id="" action="ppaction://media"/>
            <a:extLst>
              <a:ext uri="{FF2B5EF4-FFF2-40B4-BE49-F238E27FC236}">
                <a16:creationId xmlns:a16="http://schemas.microsoft.com/office/drawing/2014/main" id="{EA518509-9977-F83E-AFEA-DB7B330A4C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78"/>
    </mc:Choice>
    <mc:Fallback>
      <p:transition spd="slow" advTm="17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BE3789-5B31-25CD-D53D-036DA0BF0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72C2C25-1CB4-764F-79D7-906754C6D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A6706E8-43ED-EF40-0E98-24BC18C99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27CD39B-98CC-DDEC-91E8-7B9A9A794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8FC4EA91-7268-C0AA-B748-E7134609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DAF665D1-539D-5A80-F385-2C670689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F2219BE-0FE7-22B3-3BA2-3C289647B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A541470-3743-F7AD-0A5E-C2D6E1B0E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CD1E793A-E61F-F20A-7A97-17552618B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A681A547-7453-EF0B-3B80-8C17B2B9F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8656AA99-FC5F-A94F-E4D9-A2C481785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1C8612C8-D875-229F-61F9-0BB14A4B0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7B35E8F1-7A51-A7DD-9D8E-98E1CCD3C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D6A70B7E-6588-AF6A-3F9F-2D8750443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C74E7902-E3B6-8F25-17AD-DFCA7BB38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924970BF-5306-92F7-44BE-CA4EB5A22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81668ECF-9E13-D95D-0170-0D2D234D7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7DE3FC6A-FD1D-959D-931A-729067936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999FA242-323A-6561-3189-C2837B6B6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C6B840EB-429A-EDA0-A21E-EE1514FE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2050B3E9-5583-4BB4-CF03-DD16AFE22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5E415251-9BFE-6964-CCF9-9C923380D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3F8AA86D-59BE-22E9-DC60-186A7177E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B093904-43D5-9C42-9900-E29382FD8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C191736-384B-1093-D3A9-ED0BAE6AA0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EC821444-B621-A859-D733-9906F8F80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95D1F13-EFF1-6F8E-B071-11D9C6F6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4822C1D8-6CE3-1796-4C6C-6C48F8F89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BAEC698-B8CE-C351-93BC-94CD683AC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33D61E64-DF97-BE18-01D5-006BB6125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25ABA386-7A7A-3A36-FD0F-665194A9A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E62B155-89E3-C1F0-28AA-0B2089D34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E8A76002-10EA-53FD-28C1-0EC8811FCB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336D17D4-F20A-2422-2D8E-235E2ADBB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80E3BCBA-E30B-F51D-15B7-1C1D8C315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31ECA18-DDCC-CEAA-11AC-F3F3598A8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6EAA6782-6E3D-5473-4030-1DA256C9D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760571A0-2F18-616C-9FBA-349CAC198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D11A247E-9806-A58A-2036-03AF7224E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3CFCB192-AB9E-FCE5-278D-76C8E10EB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CB8A8BD6-29B6-AE69-589D-89A324BC57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578F3D44-8CDF-FE67-6005-4180C56D7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6C0F2D93-76AB-9427-C354-59A10EB89E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58972708-992A-5218-D9C8-A31C8DD08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B90BB6F7-B300-8F67-2C7B-93A1DFD8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E49C14A1-A710-3030-AFB9-C1D16923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D4FFCD2F-1913-D5E2-9D43-2A4EC05E4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D38AF3DF-F7C4-0450-652B-A15EA55DB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5A56B7CA-FAAF-B93D-C325-A1CCB3000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C8CE6E08-E974-B698-A720-F5D376275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2AE7B550-57F5-2AC8-1F90-377CA881D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A46851C8-8D1F-5CFC-54D7-509A6381D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587357C0-6FF3-4065-5296-0148CFD8F7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2C3F04-F5DA-0338-6FD9-3E619597607E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Do watching habits matter?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B5FCF-7B17-55FA-FFFC-BEF168932A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Customers who didn’t churn watched more each day on average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Lower daily watch time is linked to higher churn risk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Less engagement could be an early warning sign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Encouraging viewing might help reduce cancellations</a:t>
            </a:r>
          </a:p>
        </p:txBody>
      </p:sp>
      <p:pic>
        <p:nvPicPr>
          <p:cNvPr id="6" name="Picture 5" descr="A graph with a number of black and white lines&#10;&#10;AI-generated content may be incorrect.">
            <a:extLst>
              <a:ext uri="{FF2B5EF4-FFF2-40B4-BE49-F238E27FC236}">
                <a16:creationId xmlns:a16="http://schemas.microsoft.com/office/drawing/2014/main" id="{A930B14D-191F-4F0A-C908-C2F449AA1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9788" y="4091245"/>
            <a:ext cx="3356381" cy="2634735"/>
          </a:xfrm>
          <a:prstGeom prst="rect">
            <a:avLst/>
          </a:prstGeom>
        </p:spPr>
      </p:pic>
      <p:pic>
        <p:nvPicPr>
          <p:cNvPr id="66" name="Audio 65">
            <a:hlinkClick r:id="" action="ppaction://media"/>
            <a:extLst>
              <a:ext uri="{FF2B5EF4-FFF2-40B4-BE49-F238E27FC236}">
                <a16:creationId xmlns:a16="http://schemas.microsoft.com/office/drawing/2014/main" id="{16D9848A-BAF0-D72B-AAF2-BAADEBD64C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98359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00"/>
    </mc:Choice>
    <mc:Fallback>
      <p:transition spd="slow" advTm="15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A67408-7EC0-12CF-F96A-F58E08FED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2F6CD20-F7CE-5914-398F-06A568551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5A7D44FB-5FA4-0ADC-8068-8FF1D0987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074CCDE-E4CE-A3A9-F22E-D83D347CD4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4F7C209E-1445-A1BE-D56A-E38CEDD6E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15B5D6C-05F6-2DF9-B3F8-58AB202BB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5B2A6356-4033-F0BC-C8D3-AB219A689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B6C16FAA-C9BB-9F62-0D6E-40491B4CB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C8C03D36-F698-51EE-5832-674B59DA12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759C72F9-19C9-7AE8-ED74-76E9E33DF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EA2B3FCB-F43B-E34C-C71D-E1B1547B62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0A5A4BE4-5CB1-2238-FE40-324C0E499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BF23BE12-47EF-0DBE-D4EF-73140174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6889F1BB-B8E9-8C83-428E-D394BDD0E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67E97A41-76FC-3A5F-234C-AEB421E63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AB28E539-F53F-F0A6-5E13-D0DEE4D94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137C4C86-65F1-3297-2056-186C5C730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0A837F-9C05-0853-71AB-BC0E4319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B1D4139B-580B-C84A-9B9A-339CEED0E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2EC2DB0F-5104-1BEC-D111-8D144129E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7534E559-FB45-2137-8EE3-BBC403B21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23BE3529-C729-D711-A330-3EE4474D1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DC02B3F3-5F66-25F2-A21C-707B540DF7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82011A-5700-42AF-FC5D-59E963506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5F9F49-5DA0-6140-2CA2-21F7A54E5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D11A4334-0524-A0AC-850B-5E5BE2E7C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4C78B3B-52D2-72B5-D0E8-21E612845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6DEA311E-B30C-08BE-1760-EC64D597C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28ED46C-206E-DD29-5C5A-52A565AB0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AF8E60DA-6C49-9165-2385-A6203EEE1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85850D37-C8F4-C0BB-20FB-4067DCFCC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DFAEF83D-394A-46E0-BAD5-D2D7D7F9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83DAA825-1C7C-9910-3549-7B59BE967A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07B4738C-502E-9EC3-DA32-ED27AFD48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A85FA6B0-1DA5-69C2-91EB-72904ACED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0B10D0B7-1F66-0E2F-135E-2FC140CDA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D0DCDBA0-73C5-02CA-7D64-BECD21F9A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8CB60F40-39EC-5E8B-3358-A8E78C5EF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8A76593F-7FD4-18B3-00FD-5A5CD08B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30D216EA-3CE1-D8EE-FA8C-D87EFB877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8C95E511-6467-CA44-6DAB-1F0B8397A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1DD2D2E3-2094-199D-2948-241EC828D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E54893A2-321C-9B75-2036-46B2C24CD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D484CABD-3D55-C640-25C6-BBC8E3ADAE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8439FD5F-3372-3090-CBFD-B3376E199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28E0C627-A9F6-6614-4CF7-E4917FFD12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8407F98D-A3CB-77B2-7CE5-D92374BBF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663FC725-2474-C972-FD75-06D3DA791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EF2DE49A-4723-AC79-3F2A-EA5D7C623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908842BA-806C-A62C-CB83-A0528C04B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DCF56300-9E66-6558-3069-705F07C2B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96F0CFE2-F291-55D0-5769-CE2A4104D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068E3113-8C01-E229-FAED-43AF3E8F6F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2FB6F9E-8E7D-F210-4A3E-B8B618504957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Assumptions and Limitations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2EEC2-7DE6-BC7E-DC99-5514B1EDC56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40614" indent="-285750">
              <a:lnSpc>
                <a:spcPct val="120000"/>
              </a:lnSpc>
            </a:pPr>
            <a:r>
              <a:rPr lang="en-US" sz="1800" u="sng" dirty="0">
                <a:solidFill>
                  <a:srgbClr val="FF0000"/>
                </a:solidFill>
              </a:rPr>
              <a:t>Synthetic data: </a:t>
            </a:r>
            <a:r>
              <a:rPr lang="en-US" sz="1800" dirty="0">
                <a:solidFill>
                  <a:schemeClr val="tx1"/>
                </a:solidFill>
              </a:rPr>
              <a:t>This isn’t real Netflix customer data, so the patterns may not reflect actual behavior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u="sng" dirty="0">
                <a:solidFill>
                  <a:srgbClr val="FF0000"/>
                </a:solidFill>
              </a:rPr>
              <a:t>Binary outcome: </a:t>
            </a:r>
            <a:r>
              <a:rPr lang="en-US" sz="1800" dirty="0">
                <a:solidFill>
                  <a:schemeClr val="tx1"/>
                </a:solidFill>
              </a:rPr>
              <a:t>Customers are either marked as churned or not — but real-world churn is more complex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u="sng" dirty="0">
                <a:solidFill>
                  <a:srgbClr val="FF0000"/>
                </a:solidFill>
              </a:rPr>
              <a:t>Feature limitations: </a:t>
            </a:r>
            <a:r>
              <a:rPr lang="en-US" sz="1800" dirty="0">
                <a:solidFill>
                  <a:schemeClr val="tx1"/>
                </a:solidFill>
              </a:rPr>
              <a:t>We don’t know what content users watched, how long they’ve been subscribers, or any marketing data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u="sng" dirty="0">
                <a:solidFill>
                  <a:srgbClr val="FF0000"/>
                </a:solidFill>
              </a:rPr>
              <a:t>Timeframe unknown: </a:t>
            </a:r>
            <a:r>
              <a:rPr lang="en-US" sz="1800" dirty="0">
                <a:solidFill>
                  <a:schemeClr val="tx1"/>
                </a:solidFill>
              </a:rPr>
              <a:t>The dataset doesn’t include dates, so trends over time couldn’t be explored</a:t>
            </a:r>
          </a:p>
          <a:p>
            <a:pPr marL="54864" indent="0">
              <a:lnSpc>
                <a:spcPct val="12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This project is a strong starting point, but real business use would need deeper, real-time data</a:t>
            </a:r>
          </a:p>
        </p:txBody>
      </p:sp>
      <p:pic>
        <p:nvPicPr>
          <p:cNvPr id="72" name="Audio 71">
            <a:hlinkClick r:id="" action="ppaction://media"/>
            <a:extLst>
              <a:ext uri="{FF2B5EF4-FFF2-40B4-BE49-F238E27FC236}">
                <a16:creationId xmlns:a16="http://schemas.microsoft.com/office/drawing/2014/main" id="{84FA6A05-D4AC-3583-B571-9F32B9B2C8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56252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23"/>
    </mc:Choice>
    <mc:Fallback>
      <p:transition spd="slow" advTm="18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D26DD2-B21E-1DEA-F4AB-807277DC0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30DFA60-D9D8-456F-88B0-003697A35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84078A04-76BA-DEDC-81FA-CEC3489F4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C2825EC-DEB8-1954-BCEA-92491A42A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6B08C445-CB71-1713-EF0E-8C5C4FD2E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3D7D3CA-4B9F-CB85-E9B7-D6D5D569B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2891146F-6006-6712-CC5A-E02FCA3BE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B58C6445-1A9E-3420-A90D-A2DCCC50E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84A7559-29E6-13E2-E892-7799744C1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568463C-ADAB-F6F4-021D-0939526F61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DA105CE4-456A-D0D1-2A80-30F3F569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2713C1B-A6DB-C5F0-C90A-67438EA92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65ACFBE0-9518-531B-208D-A57B24E050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AA5B8A8-F92B-73D6-F132-383D45ED8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E9CDE1C8-28AA-A52B-459A-F8390C851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8627F7A-B824-234D-4B9A-DC024B9FD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25C6235-D98C-7BFA-332F-39BB5AF80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58B67FD-2277-0DDC-DDCC-4E78FC396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8BA02D23-B081-BBD3-58AC-0B32792F8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F7609EAB-6AE2-354E-33A1-2FADDD25F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21271DE-1EB2-760A-EDC1-F124C9F64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5CC438F0-CBB7-127E-DE36-62F948091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67DB0712-CC6B-964A-BBB1-55B29AF816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723BF2-4810-764C-316D-E6502A5D1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483380A-6C6F-72E2-C36C-DEBFD1018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0A4781FA-78E3-D719-3C4F-6475EE6C6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C9F3BD9-A943-A255-6E1C-7A8EF78E6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958F0D66-B9D2-2BC0-7F3B-E5CF67293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664D54B-B58E-DE53-3030-8FA393E7E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A06BD75A-CE24-9BC0-B75C-BC5740A71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DCEFB686-390E-1EBA-3F37-6C6FAF0C2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F54246FA-6F11-6ACF-C62E-BC86F7942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51FAEA03-BD55-5536-6F65-87E23BD5C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40C1D8C7-4463-3E2C-BDAC-8B19ADA3A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2C701DD2-E831-DF1F-0B62-7ECB7362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A11B8B74-C97E-6779-F896-66986D023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79276AA7-28AC-7BE6-D38A-C658C495F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8C52E83A-FB4C-ACA5-BB07-138FFF117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6B2A5318-90C7-BBF4-53A5-688C0EE5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799A0C2A-8DB5-F4C8-71C8-6E9B63D951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74B61D2E-808A-260A-71AB-60A7ACCC5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88A0F2C1-4066-3D27-7880-3B65B937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5E3C0548-A8D2-56E4-B0E3-5BEDDB039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9355CEE5-1DD8-2974-F3C1-2A5274339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2238AA80-DDC7-C00B-326D-29DF29B56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6E56714F-D928-C678-FFD3-B4C590886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BF480F73-E7BA-D535-A15C-0276DE844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6D6F35D5-D894-97F2-5EAF-B5FB93354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870A0D58-C857-847C-94E2-371DFF832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1C448737-2C87-6CFC-949F-A4B6A367C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D5FCDA39-21BC-9EAD-97D8-47947768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FA5817F1-A336-0D55-4840-FD670DC79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ADB1E714-584E-16F9-D627-400D6037CF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7BAE261-138C-958C-6731-42E1C7C5C78F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Business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D6DC7-9BDA-9D5B-BD77-0E7828B9FB8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4864" indent="0">
              <a:lnSpc>
                <a:spcPct val="12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Based on what the model and visuals showed, here’s what Netflix could try: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Reach out early </a:t>
            </a:r>
            <a:r>
              <a:rPr lang="en-US" sz="1800" dirty="0">
                <a:solidFill>
                  <a:schemeClr val="tx1"/>
                </a:solidFill>
              </a:rPr>
              <a:t>to users who haven’t logged in recently because they’re much more likely to churn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Adjust pricing or offer discounts </a:t>
            </a:r>
            <a:r>
              <a:rPr lang="en-US" sz="1800" dirty="0">
                <a:solidFill>
                  <a:schemeClr val="tx1"/>
                </a:solidFill>
              </a:rPr>
              <a:t>for users with basic plans and lower watch time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Explore why people with more profiles churn </a:t>
            </a:r>
            <a:r>
              <a:rPr lang="en-US" sz="1800" dirty="0">
                <a:solidFill>
                  <a:schemeClr val="tx1"/>
                </a:solidFill>
              </a:rPr>
              <a:t>because maybe shared accounts feel less personal?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Keep users engaged </a:t>
            </a:r>
            <a:r>
              <a:rPr lang="en-US" sz="1800" dirty="0">
                <a:solidFill>
                  <a:schemeClr val="tx1"/>
                </a:solidFill>
              </a:rPr>
              <a:t>by recommending content tied to their favorite genre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Track changes </a:t>
            </a:r>
            <a:r>
              <a:rPr lang="en-US" sz="1800" dirty="0">
                <a:solidFill>
                  <a:schemeClr val="tx1"/>
                </a:solidFill>
              </a:rPr>
              <a:t>over time to see if these actions actually reduce churn</a:t>
            </a:r>
          </a:p>
        </p:txBody>
      </p:sp>
      <p:pic>
        <p:nvPicPr>
          <p:cNvPr id="70" name="Audio 69">
            <a:hlinkClick r:id="" action="ppaction://media"/>
            <a:extLst>
              <a:ext uri="{FF2B5EF4-FFF2-40B4-BE49-F238E27FC236}">
                <a16:creationId xmlns:a16="http://schemas.microsoft.com/office/drawing/2014/main" id="{8FD5322F-4540-3743-31AE-204F5C3343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47408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13"/>
    </mc:Choice>
    <mc:Fallback>
      <p:transition spd="slow" advTm="16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3BE5FE-F5BE-B232-4CA6-9613D5B9A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AD8B5A1-D05A-6E9F-F478-47608CAE5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8F635546-9AEE-EB51-A2F7-E68CBD666B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F359878-86FA-70E8-BE98-AE5FFB763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CFF18F1D-8DA2-A45E-5E70-4E55E4579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7EADB2CB-7B6E-C90C-F068-A99E186DD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FA542A8E-772E-2BF3-78D2-3C078E127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8C3A3FB3-9521-0D82-0CB8-76CD568DC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C81D0B67-9968-C61C-57D6-8B040E7B8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39E17291-05FC-738F-B897-7F21FC036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353011D-F213-B009-EBB6-44A17BF0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9740EA25-AC3B-E55F-1E58-496AF6BA0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3C93F08D-16CC-BFDF-D387-C3E97DE4E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D7ABF8F4-8F96-4175-356C-980148E06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9B686D1C-6439-F10A-FF34-BE41E25EA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96299A29-2C47-5189-70CB-AB9E96BE6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D223B567-1E6E-7678-E36D-0DBB37DE5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E6301036-B6DA-71D0-155E-C1B0196F5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715BF2E7-2EA6-D907-83AE-8D3B7A56A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A9EE3BC-1726-6BCC-B026-0D195E05E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A415F4CB-0AA1-C2E2-A22A-6C4DC7850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07D7E289-6F05-A8BF-8AEA-4B27E5E00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1EEF4868-CAAB-C2F9-C4E4-CD0DF71F8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736729B-7EEB-D44B-11F7-F96B361CE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727BBA6-E4E6-2813-C595-4D99BCE3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BBB5BD05-7A52-54C7-4A20-03E843986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FC14593-25E9-8614-09DA-211FD28E1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BCF29576-D0B8-039E-115D-38CDC0730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07B082A-4256-C490-4D29-706CE2A3D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ED476856-73B5-CAF1-2C6C-7BA037779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7BF16273-52F1-8F2E-198E-5FFAFA710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51C2A744-7065-9487-545E-B40BA8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46BC2F84-7172-6F43-B95D-987BAD15E9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4A8BB55-E7CF-BBAF-F5F8-E51837C9C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02CB4070-1940-F791-DC30-FA3544276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AFB06614-C6D1-9E95-886B-1EA55F0C4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B25673A2-B134-A3A5-451A-65A90441B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52FCF31A-1DB3-13C3-0C82-11A802AC6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0683B48-FE3E-ABD5-6016-292CA90CE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54D35035-DF62-301E-E3D3-06FD6C3F7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DF03B5B4-F439-7244-A64F-83CE93C99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108C753B-6210-A721-CBED-851CC3085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849273D5-4EC5-4B9E-7EDF-7E8F221AC3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D893B5D6-EAFD-5D52-3FDE-71C205988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0686DCBF-E206-CC4D-FBF6-32DF5B587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A044D563-C64C-05D5-BB21-C48F15FF7F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6B849FE3-7330-9A65-E748-93AB71CE98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70E15F6D-D7C0-205B-2F66-E41F20B9A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74672902-4597-608F-A5FD-64F4A011C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689CE100-A17F-A888-071D-E31AA339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D8BD1143-05B7-5AF5-7480-07025CD0B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46963DB2-583B-7650-F8D5-446306D18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881220F4-0778-AB27-58B4-14B3DE2BCB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B2E5B1C-1379-FD90-9E0F-3A33D2B88A24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Ethics and Privacy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526C57-FC27-F4A0-CD41-C14561E7150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Respecting customer privacy is key </a:t>
            </a:r>
            <a:r>
              <a:rPr lang="en-US" sz="1800" dirty="0">
                <a:solidFill>
                  <a:schemeClr val="tx1"/>
                </a:solidFill>
              </a:rPr>
              <a:t>- data used to predict behavior should be secure and anonymous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Avoid targeting unfairly </a:t>
            </a:r>
            <a:r>
              <a:rPr lang="en-US" sz="1800" dirty="0">
                <a:solidFill>
                  <a:schemeClr val="tx1"/>
                </a:solidFill>
              </a:rPr>
              <a:t>- don’t make biased decisions based on gender, age, or region alone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Explainability matters </a:t>
            </a:r>
            <a:r>
              <a:rPr lang="en-US" sz="1800" dirty="0">
                <a:solidFill>
                  <a:schemeClr val="tx1"/>
                </a:solidFill>
              </a:rPr>
              <a:t>- people should understand why they're being flagged as likely to cancel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Be careful not to cross the line from helpful to invasive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Always </a:t>
            </a:r>
            <a:r>
              <a:rPr lang="en-US" sz="1800" dirty="0">
                <a:solidFill>
                  <a:srgbClr val="FF0000"/>
                </a:solidFill>
              </a:rPr>
              <a:t>put the customer experience first </a:t>
            </a:r>
            <a:r>
              <a:rPr lang="en-US" sz="1800" dirty="0">
                <a:solidFill>
                  <a:schemeClr val="tx1"/>
                </a:solidFill>
              </a:rPr>
              <a:t>when using predictive models</a:t>
            </a:r>
          </a:p>
        </p:txBody>
      </p:sp>
      <p:pic>
        <p:nvPicPr>
          <p:cNvPr id="62" name="Audio 61">
            <a:hlinkClick r:id="" action="ppaction://media"/>
            <a:extLst>
              <a:ext uri="{FF2B5EF4-FFF2-40B4-BE49-F238E27FC236}">
                <a16:creationId xmlns:a16="http://schemas.microsoft.com/office/drawing/2014/main" id="{C8561374-3BD8-5CD3-0377-5836B538F8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83627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09"/>
    </mc:Choice>
    <mc:Fallback>
      <p:transition spd="slow" advTm="18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CA2DCB-D453-5C4C-B70D-91CA3D35C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E656DF4-C6C6-4876-6EBB-E7A7D0E91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7F4FBA4-25E7-F533-79A9-2C407B054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36D76B-C9B0-76DD-AE6E-AA7418117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42E97D11-5164-FC86-6A05-676AD2D97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BA8C44A3-97C9-841A-51FC-B666088C7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AFCFC080-9105-06AD-571C-E1EC07A1D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95C6BFC9-12B6-ED1A-395F-17BE36279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C7081191-2951-A978-F010-298C121FE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A0DCA95A-8554-B095-92FC-C4F4E0D52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533CFE3D-8926-1236-5288-E589C967A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2A717730-F709-A15A-CD82-0A5DBFAE7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5637D26F-B32A-6D32-D1B8-7E8DFBCE2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6D720AA8-2B4D-5807-B1C4-15F283F98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B10E6B94-70D2-8B49-4684-B0A5F6044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61663721-5191-1761-45AE-2D4E2AED6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3C94BFD4-DFC1-E990-1B90-7115EF3F9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5DB285E7-19D4-4B14-DDEC-7D51976FA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13D9A8A3-2B4E-5F59-9BD6-2303CA3FE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CD047C6D-58A7-BEA6-D4A4-7C4966A4F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0F83C481-DA64-2379-DC16-5706C32885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ED89269A-1451-D8A5-DE96-AF595650B3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B175C470-B284-FB50-10DA-BFE179454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2E898BB-DF5B-CB41-7429-030C6D346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3AC044C-5A19-B287-B688-6F61C8F9B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714AEAAA-FDCE-55D5-45AA-157CB9331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3AD4933-F718-FA46-CF3E-CB472FCC8A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9BE2780F-7FF1-04DD-7B39-6BC6F6775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C327FB1-2EEA-6E62-6AE8-CE932C747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7E29592B-8001-163A-276F-8FC72E7644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DBE2164B-AB44-2157-C552-C96AC8408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58922D99-3CEC-2BB9-4DC5-C2517C3D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B2B54874-37EB-7EA6-7F08-B18861081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F7296B6-EAA3-53F0-3541-1847C474A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C3942C2D-BB54-56F7-72A0-55A630DDF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F789CD74-0EB4-197C-44F8-A7A0E55BD5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F40505D5-8A55-FF11-1A85-0FF13FE8CD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AF70FEC5-A85B-D504-98BC-B90160DA6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0E979419-D036-8ECF-8C8B-8C0548DD7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5CF06CE8-7473-A148-E6C5-7420E277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EF9A87B6-7FE3-C233-BE04-FC7476CC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53F2EDF8-E866-F7D4-A916-A12BD3C4C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4426AB16-837D-BDD8-087D-3A49B023FA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6D482481-F647-4A77-38A5-37096EF36A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9519B1AF-9058-1419-51FC-9955FBE00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E2824E7D-0A25-2178-2791-02CEA097D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4AB350BE-7A68-A0FC-3C85-966258D95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DD8D3A7B-F238-ECC5-8116-1D18A3056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8F82D22B-4E8F-7563-E189-F31449546B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713A55B9-70E4-AFCF-F139-1291100C8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EC13FD36-2C0B-0CCB-DC67-672EE4AB2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EBF5D16E-AC79-4A7B-6544-37F9F8B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8B9C3298-C81F-BC65-5319-578CC8A070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3C04B17-1DD1-441D-57F3-9453422E6DB9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Summary and Next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F21D0-D757-3A4E-B484-D06CC7B80F6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We used customer data to predict who might cancel their Netflix subscription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A logistic regression model helped identify key patterns such as watch time, login activity, and plan type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Visuals showed clear trends that can help Netflix target support and engagement</a:t>
            </a:r>
          </a:p>
          <a:p>
            <a:pPr marL="54864" indent="0">
              <a:lnSpc>
                <a:spcPct val="12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Next steps: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Try other models to compare accuracy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Test recommendations in real settings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Keep improving data collection and user feedback tracking</a:t>
            </a:r>
          </a:p>
        </p:txBody>
      </p:sp>
      <p:pic>
        <p:nvPicPr>
          <p:cNvPr id="62" name="Audio 61">
            <a:hlinkClick r:id="" action="ppaction://media"/>
            <a:extLst>
              <a:ext uri="{FF2B5EF4-FFF2-40B4-BE49-F238E27FC236}">
                <a16:creationId xmlns:a16="http://schemas.microsoft.com/office/drawing/2014/main" id="{C4FD8950-AE41-8F10-EB7F-59CB18CEAB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50109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32"/>
    </mc:Choice>
    <mc:Fallback>
      <p:transition spd="slow" advTm="17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0F041E-C41A-F7B7-7F15-F38D8EA40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A08BF1-5EC7-6386-15B0-8D013D26B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30C7894E-6195-86A4-B816-059E2FA94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B56536F-88BD-0986-7702-D4AB6892B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6AA27695-3A02-3AFC-873B-88AB63BF1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5CCFD7C-092A-4AE7-5596-80FAF707A1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6662FBFC-9F67-4EC4-9477-86DBCD0E6A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66B656A-1BE1-D911-3BB1-2B541066DC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89C8EE84-52EE-00CC-7C31-08CB3A1C4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A76B021-8EF5-AF6F-BE31-6DA891828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85F6804D-D9B5-80A9-6A9C-78E26AF8C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3E6EDE77-3853-07EF-4022-BD647A6BF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6B9EF2A1-D37A-6DAB-4D9B-257524198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97C3F6BB-B375-205D-5C24-CFD7B1F0C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7F9E9A08-E9D2-7E59-59B1-D11E7118F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6023FBC8-36D0-1C2E-2098-77E934F50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841E043-B0C6-EEEC-632A-A233A03D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A9405B78-3D11-70AC-C218-10B98DDB5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99A326AB-48AD-33A9-550A-7A7846A95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ACF14F32-9527-7239-51B6-660EF0C06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0B61C6C5-49C9-CCF1-A610-270F7E132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920DDC3B-CA85-2629-A239-1F5B7AB2D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51FA7AE2-C858-3EA3-9465-9348E8A90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91A5D3D-7521-C814-ED9E-B596D2A96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B4FD63D-4955-E0E9-A396-93932A0469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22D0FF3F-433D-1F8D-769A-86E9E2601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0604E8C-F969-767B-3449-0D7D67E43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9A8F3A57-76D9-85DA-AE86-A700A6773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F7404CD-1FBF-7465-F31F-869153A12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BEFA974C-3BFD-FD42-9FA6-1F75C0D8E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6BA33D4A-6B60-E123-1CB6-CDB88413E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EE7EFC9B-9742-B152-E32B-91C2F4472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65C34C15-D83A-E4D7-18A3-84CF76377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3EED9B64-74D6-1D95-FF12-243EF95D8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0E6C2223-0405-3A70-197D-87A258442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CA5E4750-AD83-24BF-8D49-868557E12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88EEAE74-1A8D-FA0A-BEFB-B0E23EF55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A3A62AE8-EE92-6D36-4C79-A0DF996CE2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2B0C76EC-9482-83DE-B326-734C1E626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C342193-6C8A-1FAB-3091-9F8C566C8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FDC18DFB-F03E-BA27-BE9B-672F9029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F3C083B6-E073-B3D8-F598-2DA28728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6B9EC874-50BD-786B-6367-68E85954A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9463E08C-FF0C-6F40-5C62-64B3D96D6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4332B562-95DF-52ED-6495-EFCFADF81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345625AC-4D69-CD3C-1743-86E84C1FB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19C63EEC-4FBA-0DC4-A60E-BE6E81748A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B9F907ED-BB5B-5E06-875D-77604D468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E9999402-94DE-D637-3A94-8E4A4FF726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BD8054ED-7B3D-2447-CC72-28A48941B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13B30E1B-7DA5-92E1-3570-AB9F395F43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228101BC-046E-589C-FBE4-C9C4DC0A8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60709658-C3F9-F7B4-862E-AA581DBC67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38EEB5B-01DD-52D0-185D-DD59F0E0CBD1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89CB0-B292-6E74-E728-BA58ADE5507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Pre-Submitted Questions: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1.	How accurate is your churn prediction model?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2.	What features were most important in predicting churn?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3.	Why did you choose logistic regression over other models?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4.	How does the synthetic nature of the data affect your results?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5.	Could the model be biased against certain groups?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6.	How would Netflix use these predictions in practice?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7.	Are there any risks in using customer data for churn prediction?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8.	What additional data would improve your model?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9.	How often should the model be updated?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tx1"/>
                </a:solidFill>
              </a:rPr>
              <a:t>10.	What are the limitations of your analysis?</a:t>
            </a:r>
          </a:p>
          <a:p>
            <a:pPr marL="54864" indent="0">
              <a:lnSpc>
                <a:spcPct val="120000"/>
              </a:lnSpc>
              <a:buNone/>
            </a:pP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2" name="Audio 61">
            <a:hlinkClick r:id="" action="ppaction://media"/>
            <a:extLst>
              <a:ext uri="{FF2B5EF4-FFF2-40B4-BE49-F238E27FC236}">
                <a16:creationId xmlns:a16="http://schemas.microsoft.com/office/drawing/2014/main" id="{DBFEE533-0CC2-172F-A27F-E067676CAD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69538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0"/>
    </mc:Choice>
    <mc:Fallback>
      <p:transition spd="slow" advTm="7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370646-26A6-35F0-5183-C7E8448AD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2E64189-E394-C122-2902-3E985B3B5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DCC91ED7-CD11-981D-0FD7-78B0752D5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662D330-FBDD-7852-D956-2A36201A7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C69A8BA-CC22-791A-8C59-8385A9659D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42BF316-84CB-6E21-A1A4-D32F51737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1C6241D-6AD7-0B83-98B0-135D8B048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EA8946A-0EFA-01B0-F917-28D2CC40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0337D64E-42B1-98D2-B666-AD8D16CD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5379ECAC-2E5E-E70C-4A1F-4579728D3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037B35EB-EF12-8B83-7B58-CFC5B7E4F2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421BA9E3-F9F8-5081-1203-F4A3F1FE4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770E5527-BE3A-4E0B-839A-B25E5E3BA0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9F9EF13-E6EB-F264-23F8-7EE049C9C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4284C44B-CE78-4A7D-1518-A83F49B69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8423FB86-19B1-4A88-9136-D560F49AA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BCD43725-92DA-BDA1-E58A-CCA6E4309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5907C8D2-85B4-6839-C985-7D971A223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0A999573-4968-91C8-082F-2C8C13D26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CEAD60B3-AAD9-4DF2-BDFA-F760B7FD1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B574F93-8DB9-9828-68D9-DE6EB6D1D5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73C10E01-A98D-12D2-E80D-F9CE0080E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73C1BBF9-DC61-BEEA-793F-54C3934E1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86BBA07-0795-03B1-5B45-D1EC08195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6ED3FB7-A2EA-7ADD-C4DE-E11777800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05F5A653-987A-8943-9DB6-4B1221633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AA1D4EB-D70B-7B02-CDBA-C8A8F7B59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6A4EDD51-8F37-D12D-917E-0413CE78C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03FE06A-1127-5A08-52E8-1DC5A4CC0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CBED0CF0-5D32-E1E9-529A-440BE86B9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9BA109B2-1544-3E93-DE6D-C939414BC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5A2FEE2F-EE8F-CCD3-2210-3FFF819F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F8CA96DF-8BC1-9CB5-FCE8-7207B05F3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39FC017A-0CF2-A5EC-78D5-1E804A4A5C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16CBF540-36C1-A85D-7223-0E08E6343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C74CE19A-3287-39DB-E0D2-518CFC91D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66152D59-29AD-649B-06AC-C2A75E93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7D2DCF1F-BF3D-9773-AA95-10EB7FCBE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9058D63-46A9-8F38-19A3-398240FE1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8F858324-352A-44EA-331C-156148BA9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A0B549C1-EDD0-CF02-329B-960D455C5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0D81AD2-BB17-055C-0CCC-0B2992AC9E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D6F7A6EC-F293-9E69-6968-795FF2482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3A13DE08-B60F-0733-F71F-FFD49C2A1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58BB100F-4A41-F407-4071-0156641BB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4C41DCF4-F9C7-49B9-A96C-FE655C8066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1E85363E-0CB9-D7D4-65CE-A032F7D9C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F47980AF-42DF-8F42-647A-7F47478A01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1B934B59-9ADE-794C-BEC6-1B02EA2F6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61917F5A-1F04-22A9-986B-1EABD8F5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D0557BD0-3D61-6C76-66A9-6B9519B18F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51FEB593-EE9A-475F-5812-96318DF45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9F18758B-1A4A-8760-1F78-B3989D3354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B42D1C7-5714-3074-D61A-2D8C08337E5B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Questions Part 1: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20937-8D1C-962D-C2CA-86CEA978217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1. How accurate is the model?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The logistic regression model has about 88% accuracy, meaning it predicts churn pretty well most of the time.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2. Which features matter most for predicting churn?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Days since last login, watch hours, number of profiles, and monthly fee are the biggest factors.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3. Is the data real?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No, it’s synthetic, which means it’s made-up but designed to behave like real customer data.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4. How can Netflix use this model in real life?</a:t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They can flag customers at risk and offer them special deals or reminders to keep them subscribed.</a:t>
            </a:r>
          </a:p>
        </p:txBody>
      </p:sp>
      <p:pic>
        <p:nvPicPr>
          <p:cNvPr id="68" name="Audio 67">
            <a:hlinkClick r:id="" action="ppaction://media"/>
            <a:extLst>
              <a:ext uri="{FF2B5EF4-FFF2-40B4-BE49-F238E27FC236}">
                <a16:creationId xmlns:a16="http://schemas.microsoft.com/office/drawing/2014/main" id="{0BE1A380-A008-591F-2ED6-5005AB08AB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50980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82"/>
    </mc:Choice>
    <mc:Fallback>
      <p:transition spd="slow" advTm="47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DC0CFE-03B7-8245-0992-25C835596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85F8FE1-E43F-1A3F-C901-4C4E7F083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E390BCA9-65A1-1C0E-3712-376004803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1CD82D5-D74C-1EA9-D2D2-6EEC39B96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C0E85D6-878D-23E0-D908-97F9F840C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B307AA3-F9D9-3C92-85E5-E1841791BE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F56DF2EC-B6B3-18C0-398B-CA38E8DAA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DD18839D-B667-FC6A-DFCA-8B2C07D578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1589A1CC-F635-DB1C-3CDE-1FDCD36D26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4893FC6A-3727-255B-7000-ACB20E0FB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E47CA369-3863-165E-468E-288347353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A2CE0C93-029A-5FC9-2A9C-8A75FA631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FA69D36C-42F4-778B-073B-23D986EC4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B882082-2A40-9ADF-5E87-FDB9B84AD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375D79BA-2FF8-7AAE-977C-05D7D34A84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80ACE7D5-DFFF-69E1-4FAD-05AE1D663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65E9AE08-BA53-7760-FD07-666C9D0E6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C48A8AF5-E899-8611-5FC2-1F44C41DB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AFC01D35-FE13-FAE8-598E-C6A6AD6E6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5C510F42-77C9-2CD5-2C64-80139F8FF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DB4568E8-CDC0-07D6-D4AB-0B8F4A3D0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EBC4AD92-F0B7-5B12-A236-C372067442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66E31B3D-2EC1-A4E8-B20D-B04DDFC9C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D666B1D-C95E-4FF9-2A94-2073A12C0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9C2FD86-7294-F858-8E32-F31A52AEE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4049F754-4D3B-D142-2FB0-60D7511C6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E43B9FC-E686-504B-8A44-493F53338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C71AA4E9-4C64-D0C8-B446-88528A508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33734B5-726C-FE7B-F6FB-1BB377D5E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60386083-CDC6-83DC-E552-0677842F5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33944F7C-1FBB-8A62-B2B1-D803FB464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3F9BF8F3-F94B-1FB9-FD09-8A1BB656C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F013740-0DA1-7C23-7694-399FF89CD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09299656-73BB-B3B4-18A6-CA5E875F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0EF02A20-74D7-0B78-65EC-968F801AC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44CA0D4-0A30-A196-C375-41C09E6ABE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92ED167B-3C88-DC59-8E61-08A538EB9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4159E826-A937-A2F9-72D9-17E14FC6C6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243362CA-B1A3-DAA6-67A4-276460183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B983DFC4-3A1B-E8CF-EFDF-5330ED05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90D7CC63-DBF2-F833-B1A6-B2AEBAE39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A558C5DA-38CD-1529-32C4-068E7BAD3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4A6E9EA6-3777-88AB-8506-777735B947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ECDB2E85-C89C-CCDD-7336-D97A4CED5B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DB19EDED-B050-9C6C-2491-DF80DC0E2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C2E1F7E5-CE70-03D5-855D-A9A678EEAB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98925884-8632-361E-3AF6-66DA7AC1B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DE422DFB-E91E-6C47-369A-62881B46A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B3476515-58D7-6DEE-B980-E0435A8C5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56434A7A-CC58-59BA-F4C3-B74D7D349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9FDA487-24AE-F307-8A0E-0C6730EFF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C4D46240-0F50-7078-74FF-B52E618DF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C6EAF605-3A9B-0811-BD95-E6E839101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EDCD693-43DE-CDBD-DFF4-C6133252F134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Questions Part 2: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2314E-2774-B9F2-4EE0-F94ACEECBD0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5. Did you try other models besides logistic regression?</a:t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Not for this milestone, but I chose logistic regression because it’s easy to interpret and great for binary outcomes like churn vs. no churn.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6. What does “churn” actually mean in this dataset?</a:t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Churn just means a customer stopped using the service,  they canceled or didn’t renew.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7. Were there any surprising patterns in the data?</a:t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Yeah, people on family plans were less likely to churn than expected. Also, long-time users weren’t always the most loyal.</a:t>
            </a:r>
          </a:p>
        </p:txBody>
      </p:sp>
      <p:pic>
        <p:nvPicPr>
          <p:cNvPr id="69" name="Audio 68">
            <a:hlinkClick r:id="" action="ppaction://media"/>
            <a:extLst>
              <a:ext uri="{FF2B5EF4-FFF2-40B4-BE49-F238E27FC236}">
                <a16:creationId xmlns:a16="http://schemas.microsoft.com/office/drawing/2014/main" id="{39E1B406-6BC9-BE80-FD9B-2EB42531CF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50257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46"/>
    </mc:Choice>
    <mc:Fallback>
      <p:transition spd="slow" advTm="40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98CF3F-A8AD-2DF7-9055-2468CF622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36A6C59-3DAB-1295-2C3D-3175BEF43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D2B6FF6D-F3B2-5302-8D3A-81343C4841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D7A9A46-4E68-C000-E9B7-A22C15391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A5DF596-A6B5-2688-90DA-18E499AB1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7E0B2CE3-19A2-876F-2997-768BCFF39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A7DF4640-205C-0EE0-3D65-7FE7FE6D39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6617F682-6C1D-C7AE-ECE5-AAD9AD48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F5DF0212-08FE-2227-BDC3-DF7FC9889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12EA9889-F4DB-DACA-614A-CE0B119A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D8A65C4B-6E4B-41E8-7B85-007207A4A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0685C6EA-4914-3C32-7924-32AB446CC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91CD1564-D2B8-F721-C7A0-3B22EA53E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E3AC9BAF-C75E-6B6E-A17B-D2757F37D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0793B8FD-107A-D9B2-C51A-D97DC69EC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717DEAE7-859F-3CB4-4C76-DD9E486CE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AC4E3DC2-940B-0576-9DD4-C36EC99B8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6988D1A1-D37B-9B09-745C-B2B4450EF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57E5168B-D1D2-8E07-5330-73BCD4537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5DE39740-9733-513A-1CFF-C099F28D6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4A13FD-E175-3041-5E01-8ABAD2797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39D034F-7D72-92BD-44C5-9CFCCE2B0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B1A8EE5-C9E2-7236-CDAC-3AE48D8F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B2C68F3-CE31-D424-3169-E46A794B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22266DA-EC26-1CAC-2C22-55DA7D946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4889D593-3F64-B914-B871-8230AD4B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3C2E8F5-DFDB-86BE-37B5-DEC31E5AE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A2CC6B93-5BB9-5D54-966F-1222BD2F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06E7DCA-0E2C-0D5A-BAAD-8F9D69D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40DA5AC7-3286-3352-A587-BC52985D6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B4C8EEA1-0E58-71D5-F6F6-061CEE320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3E73344B-D71F-1031-0D7F-5859BC3F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C0405515-57BA-04B4-B536-092193D959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927271DE-65D8-9169-778B-E1968CC01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796FB7B-7341-51A9-066C-A757D7D3EF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5DC6DB08-81E3-2A70-FB06-AAE73EB70D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5E792D29-1078-2303-1C2A-29E392AA1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9281A902-B26E-C5E3-6D78-8EAA9D4946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51B0174B-742E-2077-1817-71A61C6CE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B9C80C9-96C3-F23D-2F39-990A4163A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F07F1DBF-0815-E538-BB04-3FEF4B5836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C1D79EA3-3257-C3FD-60B5-9370D7A47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B22FBA73-6B3F-991A-9CFC-A1BEEB2D0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45D9ED43-E698-A71B-B9E4-231EC5FFD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57750AD6-172E-75AE-EF09-4B98582A0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B8B61B58-F0EB-E153-AB1D-57CE100DF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8D2D0041-6DAA-FCBF-84BE-B6BF04D476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12C60396-E57B-9A47-6B15-1E2274135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BEB5C711-8F7F-CE26-9632-7F47A7042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D1A795F8-9A6E-CC6D-5080-CC66A62A5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3435D0B7-DFA9-91F2-083A-7B6528783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15784517-BA7E-E1EC-1505-6046C061A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9E2A8ABB-250B-AD57-84FD-16FB24FA85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1E1F5BF-0947-6AA6-534F-0BE33C9C7351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Questions Part 3: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F0BE6-DF06-F4A1-130D-2C7506114E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8. Could any of the features be biased or misleading?</a:t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Possibly. For example, “number of profiles” might be linked to account sharing, not customer satisfaction. 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9. How could Netflix use this analysis in real life?</a:t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They could flag accounts at high risk of churn and offer them tailored discounts, better content suggestions, or reminders to re-engage.</a:t>
            </a:r>
          </a:p>
          <a:p>
            <a:pPr marL="54864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sz="1800" dirty="0">
                <a:solidFill>
                  <a:schemeClr val="accent1"/>
                </a:solidFill>
              </a:rPr>
              <a:t>10. What would you do next if you had more time?</a:t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I’d try other models like decision trees or random forests, and maybe add more features like customer support interactions or app usage logs.</a:t>
            </a:r>
          </a:p>
        </p:txBody>
      </p:sp>
      <p:pic>
        <p:nvPicPr>
          <p:cNvPr id="65" name="Audio 64">
            <a:hlinkClick r:id="" action="ppaction://media"/>
            <a:extLst>
              <a:ext uri="{FF2B5EF4-FFF2-40B4-BE49-F238E27FC236}">
                <a16:creationId xmlns:a16="http://schemas.microsoft.com/office/drawing/2014/main" id="{0957A4AF-55C6-D6EC-D3FA-F75A743CD8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04167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310"/>
    </mc:Choice>
    <mc:Fallback>
      <p:transition spd="slow" advTm="43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8788" y="2817246"/>
            <a:ext cx="8802294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ctr"/>
            <a:r>
              <a:rPr lang="en-US" sz="4800" b="0" spc="-150" dirty="0">
                <a:solidFill>
                  <a:srgbClr val="FFFEFF"/>
                </a:solidFill>
              </a:rPr>
              <a:t>Thank you for your time</a:t>
            </a:r>
            <a:br>
              <a:rPr lang="en-US" sz="2400" b="0" spc="-150" dirty="0">
                <a:solidFill>
                  <a:srgbClr val="FFFEFF"/>
                </a:solidFill>
              </a:rPr>
            </a:br>
            <a:br>
              <a:rPr lang="en-US" sz="2400" b="0" spc="-150" dirty="0">
                <a:solidFill>
                  <a:srgbClr val="FFFEFF"/>
                </a:solidFill>
              </a:rPr>
            </a:br>
            <a:r>
              <a:rPr lang="en-US" sz="2400" b="0" spc="-150" dirty="0">
                <a:solidFill>
                  <a:srgbClr val="FFFEFF"/>
                </a:solidFill>
              </a:rPr>
              <a:t>Sarah Theriot</a:t>
            </a:r>
            <a:endParaRPr lang="en-US" sz="4800" b="0" spc="-150" dirty="0">
              <a:solidFill>
                <a:srgbClr val="FFFEFF"/>
              </a:solidFill>
            </a:endParaRPr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FEC14FE7-BCC8-A2B0-E5EC-82150EF705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33067" y="6297269"/>
            <a:ext cx="1353085" cy="365333"/>
          </a:xfrm>
          <a:prstGeom prst="rect">
            <a:avLst/>
          </a:prstGeom>
        </p:spPr>
      </p:pic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CD36DB77-4057-5E2D-0734-9D87A55E83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19540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20"/>
    </mc:Choice>
    <mc:Fallback>
      <p:transition spd="slow" advTm="12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5E1AC81-83F2-45A8-9054-15570F4E2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15AA7C5-9BFE-4B90-A119-467AFACE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44AB87D-35AF-4719-9940-5822E7702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8B33BE3-7890-4628-9322-7EFBA3375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01AD3ECF-519E-45E2-99DA-F5C1B5071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050E700-0FF1-4D25-B54C-84BA04FCD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720D9C11-F5C9-41B0-B2F2-EE20BC3D0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623A9DA0-857E-4CDE-80EA-F30F1CE55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48B8F4C-2C83-46F6-AFCD-58166AEB18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34C3795-C44D-41A7-A8F6-891387A66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91CC36F4-5DFA-4954-B354-97B180E98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7087A08E-C024-457D-8F99-1F340CED6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61CFBC61-7F57-45D7-860E-BF51B0EDA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2591C3DB-4880-431E-BC3D-37F1378AC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79557EFE-4199-4E24-8A13-1B9CC1715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B965615-6052-4907-A136-9CAD14604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F788FFC4-205D-47C1-91E7-DD1A52E0A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462FADD6-C927-46ED-A6E6-273B35C2F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AF64005E-134D-4444-9425-FB1C18898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E2565CA7-A8CB-463D-8D25-4F41235BC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41ABBFC0-4EEA-4634-A73B-945729D6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E422F11F-726A-4A93-9D1B-B1400B061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BF129BC-EA9E-4D20-898B-399F7727D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FF42BAE-3249-46C8-9108-A83C87206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4DDE2BA8-4174-4A99-BB09-0BA28F26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A893933-F7DD-4DA6-85C7-4CFF58741E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8665" y="854476"/>
            <a:ext cx="9049577" cy="1230570"/>
          </a:xfrm>
        </p:spPr>
        <p:txBody>
          <a:bodyPr vert="horz" lIns="228600" tIns="228600" rIns="228600" bIns="228600" rtlCol="0" anchor="t">
            <a:normAutofit/>
          </a:bodyPr>
          <a:lstStyle/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Why Predicting Churn Matters</a:t>
            </a:r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26997" y="1950046"/>
            <a:ext cx="6305046" cy="380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Streaming services like Netflix rely on monthly subscribers to stay profitable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Losing customers (churn) can mean millions in lost revenue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Predicting churn helps companies take action before customers cancel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Data can reveal patterns in who is most likely to leave</a:t>
            </a:r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3A9E998E-08A6-CDA5-0318-1C9E3B9E99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pic>
        <p:nvPicPr>
          <p:cNvPr id="60" name="Graphic 59" descr="Television with solid fill">
            <a:extLst>
              <a:ext uri="{FF2B5EF4-FFF2-40B4-BE49-F238E27FC236}">
                <a16:creationId xmlns:a16="http://schemas.microsoft.com/office/drawing/2014/main" id="{E63F7C9C-AFA1-EF4A-280E-F701452495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38005" y="2213045"/>
            <a:ext cx="2982883" cy="2982883"/>
          </a:xfrm>
          <a:prstGeom prst="rect">
            <a:avLst/>
          </a:prstGeom>
        </p:spPr>
      </p:pic>
      <p:pic>
        <p:nvPicPr>
          <p:cNvPr id="64" name="Picture 63" descr="A screenshot of a computer">
            <a:extLst>
              <a:ext uri="{FF2B5EF4-FFF2-40B4-BE49-F238E27FC236}">
                <a16:creationId xmlns:a16="http://schemas.microsoft.com/office/drawing/2014/main" id="{02293416-2DBB-1A5B-D48B-EBE8BE102CB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004270" y="2802490"/>
            <a:ext cx="2644391" cy="1487470"/>
          </a:xfrm>
          <a:prstGeom prst="rect">
            <a:avLst/>
          </a:prstGeom>
        </p:spPr>
      </p:pic>
      <p:pic>
        <p:nvPicPr>
          <p:cNvPr id="83" name="Audio 82">
            <a:hlinkClick r:id="" action="ppaction://media"/>
            <a:extLst>
              <a:ext uri="{FF2B5EF4-FFF2-40B4-BE49-F238E27FC236}">
                <a16:creationId xmlns:a16="http://schemas.microsoft.com/office/drawing/2014/main" id="{C5E4E419-4FF7-9BE2-DE99-A865B9739B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31"/>
    </mc:Choice>
    <mc:Fallback>
      <p:transition spd="slow" advTm="18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BBB23F-3495-92F8-1F54-C2FE6F3F0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6EB627E-269C-9566-8736-D8A8AF459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112FC91-C30C-C6A7-28F1-36AB570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5041903-DD92-01CD-B8D8-44B0B089C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C86C75FF-9D4D-35CB-6B44-62687FDD4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FEB8BA6-9C58-2631-CFB1-3F9964634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4525E50-B89C-2BC8-6F7C-3E64512CA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BBCC5557-0D1C-5638-9C24-EA1D5B03F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2C41AE1-9341-DAD3-514B-E8CD5EAF5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11E152FF-466D-31A2-45A3-7B8947333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208473F-3BA3-F333-2F40-AFF37E7E6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36AB9BA7-81C3-37C0-AD5A-91B3E629EA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ECFE134A-AFBD-6154-6162-D80788621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A5BDA7A5-2425-A5C6-400C-A7C07D835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B6248AA-CC7C-7127-65FB-C3B99F3F2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BEABF8F5-014D-3EB1-F57A-BDA9DC885C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B5A86E13-42EA-F1E1-ACD3-4E1EBE134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3F834879-6305-F876-33AD-FB94CA533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00300ED0-86DC-F7F3-3CA5-BDB0E0A82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4CADF95-2995-F362-A17F-F38B9A0A4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0607B211-AFB8-DB1A-3B04-687C7A4044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93C4570-61D6-756C-0F2C-4530251A1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8A5D04D3-4973-2A07-42B2-503D9B204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ECF34FC-A01F-49B2-BB7F-B6A015258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97A64B6-A35C-9A6E-F074-66C7FA4A3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BEC48F8E-9A31-4B0E-0FCD-E34760E7A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09FEF37-6C5D-6B7D-04C7-DD286C2F3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77095D9B-F95D-40A1-C4AA-98D2137B5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AB82A6E-33B0-37F6-D1A5-ED54E58F5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79BED79B-64D8-148E-2DD7-A085FCB6A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B9186FEA-841B-85AB-DA77-938F358B2D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659F2F56-21B4-5013-2C5B-A0F9EC0F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C1157969-C7B6-C02D-5AED-636369FB9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8A0E1BC6-153E-B819-EF8C-AE0B62951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FFB82D67-B7A3-2AD0-5B84-CBCD7136A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F79540C5-17AF-AA16-E1B8-3FB29D741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FB9FA26C-CB00-8296-5272-E3858B191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5B71B656-2CAE-236A-F091-EA518E3EE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356B134F-E522-6419-59AA-A491180CF1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411AA5E6-F2C4-5EF5-83A0-4A6DAFEF5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3C0BD108-AAF0-76F5-2E12-E4EC9D0BA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BD0DB2AF-6282-3B22-10F0-911993C8D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70914609-179B-077F-2EA1-6B11D48E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49C587BC-29D6-3724-2DE0-CB6D3695E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A33109E4-AA05-D63E-246D-AEB1780E2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798E835D-9515-832E-0CB9-4803AF00A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C1138C10-0DAD-3CD4-66FD-90A1AD1F3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77FC4B0B-6CF2-19B8-7FDE-2B8D208C3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A82CABEE-4225-926B-4F40-0878445D9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62B0D6FB-F5AD-4EF8-5980-8BFC6C1CA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6A518ADB-99CC-6D96-B6EB-9368C6CF7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2C0915E0-7F1B-8C62-F26E-BD9CA06B7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3AF28-35E5-F199-3265-464A36F3E96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88828" y="1912456"/>
            <a:ext cx="8770393" cy="380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4864" indent="0">
              <a:lnSpc>
                <a:spcPct val="12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Business Problem: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Netflix wants to lower customer churn by understanding which users are at risk of canceling.</a:t>
            </a:r>
          </a:p>
          <a:p>
            <a:pPr marL="54864" indent="0">
              <a:lnSpc>
                <a:spcPct val="12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Project Goals: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Build a model to predict which customers might churn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Find the most important factors linked to cancellations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Give clear insights to help Netflix keep more users</a:t>
            </a:r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5DC3BFEA-1242-4B7C-DB68-8A97737A63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74E5EA6-6231-9637-BD71-D102A212478E}"/>
              </a:ext>
            </a:extLst>
          </p:cNvPr>
          <p:cNvSpPr txBox="1">
            <a:spLocks/>
          </p:cNvSpPr>
          <p:nvPr/>
        </p:nvSpPr>
        <p:spPr>
          <a:xfrm>
            <a:off x="2504281" y="805868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Business Problems and Goals</a:t>
            </a:r>
          </a:p>
        </p:txBody>
      </p:sp>
      <p:pic>
        <p:nvPicPr>
          <p:cNvPr id="81" name="Audio 80">
            <a:hlinkClick r:id="" action="ppaction://media"/>
            <a:extLst>
              <a:ext uri="{FF2B5EF4-FFF2-40B4-BE49-F238E27FC236}">
                <a16:creationId xmlns:a16="http://schemas.microsoft.com/office/drawing/2014/main" id="{56F27BEE-7492-287C-FD1B-B3CAE9D4CB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60291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61"/>
    </mc:Choice>
    <mc:Fallback>
      <p:transition spd="slow" advTm="18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3BC460-31DB-5E33-ECBA-D63ADA5EB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7D7CA27-F602-6405-49D0-D8E6C7E0F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AC447F78-2162-4F3E-7150-8C8F45E00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C85114D-3461-CB12-E0AA-79B179E31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9E59034-0B8B-9AA1-460C-6E8A6567B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D4ECBA81-48E2-918C-EBED-136BD352CB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B1478007-C864-BEF6-F303-9F94B081A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D55EA24E-DB68-616C-443B-9EA745C16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CEE45890-C7EA-8FB8-CE16-AD9F5E97F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E42B0DEB-A55D-9A45-9AA5-D717B06DE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C175BB4-46E3-9156-C5CD-860F4A6F8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F607F958-63A2-DA5F-8CBD-9355265852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8D56D662-718B-B915-91C1-B835CFF32E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E915890-538C-6A99-C8F7-2E4278E8C1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50C19F0F-A0F0-B3F8-7D5A-9CA05BDEA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532A5D38-839D-CEE5-050B-40206F7F5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7AB1DCE9-AD25-0DA7-33F4-C05BBA2A9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6DE11A6C-4B4A-69F7-134E-1BB957E6A9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8DF0A1EB-D0CF-870E-C909-1EAD1B79A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4448070-10E6-31EE-B2FE-8502F12C6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F14122B7-6963-A766-EC02-F357A74B4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C8454F4F-8E70-D8D2-2A62-C039769AD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10A15E2B-6648-802C-01EC-BC49FF8DD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035B29-4977-A051-8797-20F53515B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93D3519-9DBA-6876-0405-8F42CC4C9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E4D9A0BA-0A6A-27AB-8BA5-E8CB567B4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1E86481-CB85-5CF5-11D8-F03F20F5CB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C3B8948D-2230-B235-C63F-A280D289F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AEBBA4D-10DD-81D1-DEDB-FF9A55672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142B6EBB-4934-7439-9F11-BAF85E179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BE114BA1-C80A-1F01-E816-280E62BAA7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CCE49DA6-E707-BAEC-FF0E-67790CDCF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423A49F5-4E0F-3C19-1835-CB73D1FF35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AC6B833C-9273-F9F4-4DA9-392AE15DC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88AAE7C5-5F56-5F67-0855-3F035E971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7B5DD3B-843D-D38B-6507-557BC15B7B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70F6A95D-174C-C908-C9EE-B74D1D96C2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F5598F6B-DCD3-1678-7D16-E580AEB00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754D78AB-85FB-F3F8-718A-4F2948DE9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9649E7E0-6B6F-7C6F-C2F8-CD1D5775C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26E865EC-4832-1089-6C43-7814DEB9C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E26F4C31-0DEB-30E2-579A-0C45AD65DA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EBD0128B-A67E-386C-C080-D00F5649F9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AF18A620-8A49-7181-F4FE-147292AEC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87D9B855-8A0B-FBCD-A4AA-FD335DAA2D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AA9A4963-4F86-CC16-F641-2230A289B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37D1BAD6-31AD-4F9A-7F5F-A1EBB57DA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3FDA421E-4EA3-7B8D-BB0A-1CEBC4E74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323F9052-77BD-8F17-CB56-F586B0AA3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18305D24-71F2-8447-6E72-1461EB93A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002BF499-7DEA-9741-D3C2-475BACC50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A42EC32E-3B3A-0D79-22AF-AC49BF517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5C482-62C2-446A-60B8-ACCFD523BA6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6"/>
            <a:ext cx="8876747" cy="380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Synthetic dataset made to look like real Netflix data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5,000 customer records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Includes info like age, gender, watch habits, payment method, and whether they canceled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Useful for testing churn prediction models when real company data isn’t available</a:t>
            </a:r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B75F74C7-F528-F217-CA10-DD021A133C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8556397-1806-D51C-D728-D165CC060072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The Dataset</a:t>
            </a: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B49895D-9396-BB36-39F7-9F89EDB01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2484" y="4760549"/>
            <a:ext cx="7943644" cy="1689722"/>
          </a:xfrm>
          <a:prstGeom prst="rect">
            <a:avLst/>
          </a:prstGeom>
        </p:spPr>
      </p:pic>
      <p:pic>
        <p:nvPicPr>
          <p:cNvPr id="70" name="Audio 69">
            <a:hlinkClick r:id="" action="ppaction://media"/>
            <a:extLst>
              <a:ext uri="{FF2B5EF4-FFF2-40B4-BE49-F238E27FC236}">
                <a16:creationId xmlns:a16="http://schemas.microsoft.com/office/drawing/2014/main" id="{9E267D73-2C72-D538-B941-0F8FCF800B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73137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39"/>
    </mc:Choice>
    <mc:Fallback>
      <p:transition spd="slow" advTm="21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91B328-7419-839D-6F07-0B96F4137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85F0C7D-132B-31F1-218E-6F48DC8C9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79E24FE-E62F-5CA6-D4E8-F489DB5C7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02234037-8B32-F4EA-1853-277D87D364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9B7D207F-C26D-A7D8-1625-315492CD1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154EA96-5DB4-0BE9-5F4C-DF6BBB587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FEE0126-EA52-9E4E-A4B2-F5B35B078A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D9CFFB5D-D017-7FF5-5FA8-9C857D73AF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ADE5A7A-666A-A415-90BB-EE0C74160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12EF4A4D-1AFF-DCC5-B8F6-5A4561650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0C165567-C3E8-2264-A3D7-1E905525EC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82D6D59B-BA62-37C9-16FA-E5AFC301C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AB728B12-2DBD-80EC-76EC-C365620C37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52D856D5-B75F-B9D6-89A0-C9E842C5DC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6B8C76EC-0C8F-4603-05AD-809A02B0D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E312376D-B43E-736E-EF92-597756CB04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B30C17C-5ED9-010F-2082-6CF3D4E7DE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435C107-83CC-CEDE-C652-5470F1E68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EFC5ADB-D7BC-A0AD-2C6D-9348D5E85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339CCEC9-F3CF-EDCA-22BA-726FA282A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95F24BE3-2CC3-400C-4EF1-ADD9EAA52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BEA6CDA-C294-B6B8-8437-DAD64539A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E7C52D50-2997-E392-B1EE-9A16EA01DB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3BB98E4-0F50-D54C-5767-DADAB5035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A2A904C-90E6-B863-C21D-741B93594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2EFF8794-0B03-FE0C-3F03-3D3BCE76D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3DD6764-60A9-58CA-AA34-C2E72534B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62E74099-6756-1D44-765F-C1500C338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B8ECEE4-A499-D516-5404-F6010E0B5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FF178998-9959-9F63-D31E-DE4AF30D6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D3025FC9-A5B5-7F7B-F098-D0DE62768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6D0F4EB8-663E-F6A4-E822-A72104C44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84582CD5-F32F-40C5-646C-E72D6FD80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368D7F26-A3C9-71C0-794B-DE2A51753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5B74A8F9-87E5-5A40-6E44-14DF8BA33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840612A5-F73C-619F-955B-10E13F76A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2250297B-F7FD-242D-21B1-6F558ED9D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FD78228C-9BF2-F15A-1316-8F567574B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CD2FF416-CC00-816B-25EB-E98119631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CE83D61C-3065-0DFC-3E04-ABBDFBC80A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F4365BE2-E015-EFB1-5229-A24DA8CFB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FAD02496-3BE5-0DC1-BC33-C2D1CA9C65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77387BFD-7B50-7E6D-4C3C-D13D1458A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5321C630-9666-0E01-A529-D461109D7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92262C89-47F2-7B8F-A7CC-7B52D13D2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E28B585B-F011-50B8-A564-3E2A12306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8DA9DCF5-F9C8-A660-F971-A9511491C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73EE5CF2-A327-0188-EFAD-F9A26F442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F68D474D-6603-FCF5-B169-CB0BFCF3D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DC034F10-D149-2D23-357D-EE6D780C2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6BCA37C2-50D1-FFFC-F973-9F4CEB301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C521CFE9-AEA3-BC03-008A-86BCEEB13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90A4C-A8E7-DA06-2F0E-8C89045B842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6"/>
            <a:ext cx="8876747" cy="380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Used Python in </a:t>
            </a:r>
            <a:r>
              <a:rPr lang="en-US" sz="1800" dirty="0" err="1">
                <a:solidFill>
                  <a:schemeClr val="tx1"/>
                </a:solidFill>
              </a:rPr>
              <a:t>Jupyter</a:t>
            </a:r>
            <a:r>
              <a:rPr lang="en-US" sz="1800" dirty="0">
                <a:solidFill>
                  <a:schemeClr val="tx1"/>
                </a:solidFill>
              </a:rPr>
              <a:t> Notebook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Cleaned and explored the data first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Created charts to find patterns in churn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Built a logistic regression model to predict who might cancel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Focused on clear results that Netflix could actually use</a:t>
            </a:r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B4A9F752-1C8E-9376-1521-B57BB512DD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AF46E42-86BC-296B-7D44-474C42924350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How I analyzed the data</a:t>
            </a:r>
          </a:p>
        </p:txBody>
      </p:sp>
      <p:pic>
        <p:nvPicPr>
          <p:cNvPr id="68" name="Audio 67">
            <a:hlinkClick r:id="" action="ppaction://media"/>
            <a:extLst>
              <a:ext uri="{FF2B5EF4-FFF2-40B4-BE49-F238E27FC236}">
                <a16:creationId xmlns:a16="http://schemas.microsoft.com/office/drawing/2014/main" id="{32868149-38CF-CCA7-B129-DDF781160E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90328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66"/>
    </mc:Choice>
    <mc:Fallback>
      <p:transition spd="slow" advTm="16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971678-AF56-CD04-BFF2-B042C5011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72F8464-7258-32B9-0E21-44AF8C598D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83F1F623-7379-5FA5-10D4-542DB94D5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7F4E4A6-AE6F-FF71-C82A-98ED7C7BE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2650062-D4A4-B97A-CDC9-1396FE5FA2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5DB8EFBB-E304-4E7D-FDCC-6EC392B590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5327ECF-722D-10D5-1466-67186FE33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301F5E2-F841-CE44-8EA4-928E372AE8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72FD76-B98E-A045-1344-48A587212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AED6A9DF-9B0B-4B33-F99B-7F20059F40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14600F8-4669-611C-FAF4-1742083E2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44856534-9E40-FD81-B915-062639367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6C88AB34-E9D1-32E6-FE31-8D79787C0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93C7382C-A095-7369-8B1D-86B94145F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9F25995E-05D2-E3EB-031D-FE5E6C7FDE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292BD50-01D7-CFC2-5DB5-BBB2FDA7F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5E277BBA-83CF-A7B7-173A-3FA3F78031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FE0AAF34-2E51-B301-6A2E-25AF07FAC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9D85AECA-81D9-3104-2F50-3F5345006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C1B7D5BD-2935-2874-FD86-4B5328ACA5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159393D-18EC-FCD4-69D6-4225AE269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B91398B1-9784-696B-1914-C8BC2AB41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BB144B5-2709-EC95-9703-21C3BDE6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4BD1C0E-0D14-16A1-BB56-ACD42103E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9DAC443-7356-5D89-E42D-33E298AA8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87D0C480-C654-7D59-6398-6970B4123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FF0B50E-B01A-A131-3BC8-3E61CF5660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B65B5887-679A-36D4-9314-2C534A9FC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A750186-1711-ED89-C8B9-395D7F795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DF9810BB-C786-B1E2-1CEA-8AE68E1B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D5809991-22FF-CE78-4821-29B7B783C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0C23036A-8173-8B20-E6EF-910B6B827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B5D2BDA-9E4D-FEC9-2623-CCFFA6611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7512E65A-1DDC-8251-BF7C-81CA325274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09E2D9C3-12A5-7ABF-E080-8F7AE25D4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A778A1B-C87E-F1A5-84A6-44BE35A71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A428BE98-CF46-D956-F1AB-10650B065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E82099D1-313C-828B-29FB-6D71BAA8A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CF1CCB68-67D8-5F63-5306-2CB7478B4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6F2E52CC-E072-C5FA-7EA3-0EBA75106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151BAEEC-6D2C-CE19-6199-B5672D414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4E0D28A0-061C-332A-98B6-677AB7312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5DF1EC61-D404-91A8-95A8-B3225B219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175828EB-5842-446C-DD6D-11FB19C59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DE740548-7042-C955-963C-352A50AD3C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0CFD2F2C-F687-7DB8-17FC-9D88406B4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082A4801-9F1A-3763-5F27-F3C6266A9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3598E369-F8D4-D0B4-496A-B312D2BB7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381110A3-BD57-49C7-4598-59F49DA00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D2692F31-9034-73F7-E87C-5BAB8ADC5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4356A24-947B-B259-28B8-FB3B3DB55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454B3576-420B-9D91-15F0-8220DF9E0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B6CE4-20B4-9883-D014-B04D8D5EA01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54864" indent="0">
              <a:lnSpc>
                <a:spcPct val="12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Model Accuracy: </a:t>
            </a:r>
            <a:r>
              <a:rPr lang="en-US" sz="1800" dirty="0">
                <a:solidFill>
                  <a:srgbClr val="FF0000"/>
                </a:solidFill>
              </a:rPr>
              <a:t>87.7%</a:t>
            </a:r>
            <a:br>
              <a:rPr lang="en-US" sz="1800" dirty="0">
                <a:solidFill>
                  <a:schemeClr val="tx1"/>
                </a:solidFill>
              </a:rPr>
            </a:br>
            <a:endParaRPr lang="en-US" sz="1800" dirty="0">
              <a:solidFill>
                <a:schemeClr val="tx1"/>
              </a:solidFill>
            </a:endParaRPr>
          </a:p>
          <a:p>
            <a:pPr marL="54864" indent="0">
              <a:lnSpc>
                <a:spcPct val="12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Top features that predict churn: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Less daily watch time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Fewer watch hours overall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Fewer profiles on an account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Higher monthly fee</a:t>
            </a:r>
          </a:p>
          <a:p>
            <a:pPr indent="-228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Subscription type</a:t>
            </a:r>
          </a:p>
          <a:p>
            <a:pPr marL="54864" indent="0">
              <a:lnSpc>
                <a:spcPct val="12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These gave the biggest clues about who’s likely to leave.</a:t>
            </a:r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23501CE0-5312-8D1A-462B-F0F530A6D2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3CED089-D71A-B418-3A7D-78CB2D2C78F0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What the Model found</a:t>
            </a:r>
          </a:p>
        </p:txBody>
      </p:sp>
      <p:pic>
        <p:nvPicPr>
          <p:cNvPr id="66" name="Audio 65">
            <a:hlinkClick r:id="" action="ppaction://media"/>
            <a:extLst>
              <a:ext uri="{FF2B5EF4-FFF2-40B4-BE49-F238E27FC236}">
                <a16:creationId xmlns:a16="http://schemas.microsoft.com/office/drawing/2014/main" id="{9F830A7A-DAA7-2E06-1042-B026B3F506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51055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76"/>
    </mc:Choice>
    <mc:Fallback>
      <p:transition spd="slow" advTm="16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9EE094-6919-446C-0AA5-D6F9CC4F5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F33C84E-D84C-364E-6588-D007F3054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3BA4B8E2-9DA6-C7C5-144A-CC0835252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D62AFC3-FBA1-7ABD-DE8C-62B552586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95A0FE65-5E37-1CE3-CBAE-884C5CAB2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15F8B52-1CE0-070B-2F67-7045F311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581F804F-0102-46AB-4493-6E3DED440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5B2B20B-1B0D-F68F-010E-27CC759E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C57B41FB-A597-85C0-B75C-D3C2B4358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D8C0A72B-164E-07CC-AC11-D4C13BCB2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D9E91FF1-5D3E-F9A4-151F-A0C0CF28E7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FC7056A0-53DF-08F6-7F87-AD4E41524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7481E9F-0E1B-2CD1-A652-E9E018206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9C90DE6C-705D-17B0-708A-C09A2BB49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D296C666-551B-6C3F-80A2-A156A0E2F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3B6368A0-E925-A44E-E396-A0171C8A7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FCC26821-E87B-554F-ABD8-EE08DA5E8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88D9A6C3-8944-9B87-50B3-B02F5223E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88D3D1DF-5425-2F66-9854-68386F34D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D90D50C9-0F36-022C-CE67-5677A48FB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550ADF58-D9CC-67A0-EA2F-A4502EBF8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04699107-CD04-2335-E138-AB63AE9DE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21E87C88-B911-5EB0-8A0E-FD904443D2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52F8AC4-59A4-06AC-6CA2-1C9FFDB17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E2C0886-793E-273A-01E4-4639C5062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721E5A5C-198E-7351-5A49-040F2A3CB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5606C1-01D5-3A5A-48A4-F3209A1AD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5B1B0F99-0A80-423D-D9D0-62AA39139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DDB33A4-1A68-A7BF-2E80-B541B6EE0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CF0D62B3-D7AE-C4B4-8D25-7ACD69A77F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D3B53086-C7F7-884A-AF82-36A13E954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8230BEA4-4A44-78C3-5CC0-6337A43D1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485BC732-7B82-AA07-DC6C-3A0A4323D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A4DE10D-FE01-3737-8DC0-B400F49FD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B45FC321-949C-C77D-25CF-0A8CDCEDC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BD3FEBCC-A0D6-90ED-F0CD-EBD58F12F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B038F033-A7E0-6CDF-BB2B-959BEF3A2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A0A3E7D9-0CBE-02CE-A2D1-F632C5E34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092E2E1B-D618-959F-5D74-A1FD5A3B7C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D701469D-6528-529B-46F4-01CF30852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8660B9F7-CC50-ADCC-8BA2-F66EDC8E8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FFA2947-F2E0-3FAF-CD38-32B303BAB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3C66314-2C1A-FEC0-1887-CDC0EB2E7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6A0780D5-E17C-73D2-FBE6-061A09B8A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5C58F82E-6AC2-A9B7-ACC4-AC37CC382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24370593-CE3A-1B56-6BA3-358C474D9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CDAC27BB-23AC-7FCF-DB3F-A71CEC6F3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27FDA140-38C1-8938-6995-00CE64C7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4F265FD4-D57D-5ECC-A19E-FEC0EA25C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68630120-495A-30EE-AA85-A85EA4D82B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E1AD4556-04A6-3EC7-7603-856F3194D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EA12D12D-3F28-55FB-02FC-C7E1C813A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139FB-5A8E-A4AB-EE79-9A023593B6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About half of the customers canceled their subscription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Understanding this balance helps Netflix focus on the churn problem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Sets the stage for deeper analysis on why people leave</a:t>
            </a:r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B5C681AC-150E-63D9-00F1-9124ECC133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E1C19A2-EA75-F56B-459A-08AE355BA052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Who’s likely to churn?</a:t>
            </a:r>
          </a:p>
        </p:txBody>
      </p:sp>
      <p:pic>
        <p:nvPicPr>
          <p:cNvPr id="2" name="Picture 1" descr="A graph of a customer churn distribution&#10;&#10;AI-generated content may be incorrect.">
            <a:extLst>
              <a:ext uri="{FF2B5EF4-FFF2-40B4-BE49-F238E27FC236}">
                <a16:creationId xmlns:a16="http://schemas.microsoft.com/office/drawing/2014/main" id="{B109F962-7C56-7BB8-0FB4-EE18316DC0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4655" y="3748894"/>
            <a:ext cx="3823905" cy="2842231"/>
          </a:xfrm>
          <a:prstGeom prst="rect">
            <a:avLst/>
          </a:prstGeom>
        </p:spPr>
      </p:pic>
      <p:pic>
        <p:nvPicPr>
          <p:cNvPr id="69" name="Audio 68">
            <a:hlinkClick r:id="" action="ppaction://media"/>
            <a:extLst>
              <a:ext uri="{FF2B5EF4-FFF2-40B4-BE49-F238E27FC236}">
                <a16:creationId xmlns:a16="http://schemas.microsoft.com/office/drawing/2014/main" id="{6B01AA8B-0466-27B7-8DC6-89A18E6897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8701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08"/>
    </mc:Choice>
    <mc:Fallback>
      <p:transition spd="slow" advTm="16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FE7DC4-FE1A-BD1C-A43D-A49BDC737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62D7FAE-AA5F-13DC-5CC1-3ED251191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765C53AD-C17B-DD83-255F-843B254786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536A201-A44C-8655-44DA-4A37859A1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0662780-F0B1-C836-4831-E1918F29E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5DD9E3B-137F-6E78-739A-43E3EC39A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4F18B66-9405-3815-6156-976938736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182514C0-78D8-E740-46CA-8D09365A8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2A528331-2CE7-B7EE-0B18-8E453B582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B996958-0C13-929C-BC30-110245FE2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B9755D66-3CF3-773E-DDD8-1C6DA53409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E62CE9F-658F-8385-D22D-C6CBE5310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5D28C5F4-1795-4BB2-BD8E-C8E2832B5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396AED70-F752-5716-0796-F0DAD4505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C640272C-9AEE-E676-D025-F22E43273C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5E7B9432-3757-E62E-B69A-524838F67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D09304B-27BD-2537-DC00-33558E1634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2B2FB258-E514-0A8D-81BC-16311588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97B8C64E-D07F-F125-B54A-F23829CC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FEA4AF1-8F97-D3BF-8BC8-FE9273F23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C0BC0412-4C6D-60EE-4FDE-690DBE963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14570BFF-E01D-67D4-0783-3DBD6CCAA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53BF0604-D7BF-8D7B-B128-A704F81BE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20B2DD8-E237-E60A-57B7-16B3E0783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11994D9-32FD-F14E-ACA6-8FE9F793B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B1253AB4-B7BD-4716-93B5-8222A8E6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F392F05-F56B-9D50-18C1-608285088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31F1E8CD-0995-83F1-4520-83101DC41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C06370C-81BB-813E-8DE0-33D924B89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16DCBD17-E176-4A6C-4F3D-A1D6216C8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A401CF9-B131-80A2-638A-68A12540E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057CD0EE-D8E6-1376-38CA-B9B837845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BBB647FA-A550-1315-B942-80D9F4AC6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E40E099F-55BD-8DE2-B641-79E401083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848822AE-ECD1-9BD6-8A1F-5ACF55EFE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2C4481AD-7E66-0795-E9C1-E961D1D66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E21D4A49-C3CB-D871-DE23-D1793C4FB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196F37F6-06D6-6906-D149-D6085CF35A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130F482C-BB0D-E036-090E-C9907FD30E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14C42B7C-BF69-BBE9-FDB5-C3BAB57EA4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8ADFA9CB-EC20-12FC-236B-FDEFD6A33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4C03D197-F537-C203-9507-24A5EBB66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E6AB7D0C-9D3D-9D74-96A6-522EE258A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831D94CD-E29A-BF2B-9A8C-25CE0F54CB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891EF307-78F1-9229-5A43-2B461F519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27A9FB3E-9355-5203-E1D8-AED3B14CE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960DFFC-36EE-44F6-522B-236460173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9C568650-40F3-1EA4-748C-D05046A69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26234683-3B23-6122-4B49-1A3992DB7B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34C14AF3-D56C-70A4-3090-CD4083F6C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35ABA17-B47F-9AE7-A03D-2F33D45D8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92D46956-86B6-AD19-B331-31D192B04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C601E-E929-F4AE-18E1-AB25C850F05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Customers with basic plans cancel more often than those with premium plans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Subscription type is a strong signal of customer loyalty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Helps Netflix identify which plans need more attention for retention</a:t>
            </a:r>
          </a:p>
        </p:txBody>
      </p:sp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4A3D83DD-DB14-BAD6-1FFC-DC1EBC83B9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B1D6418-6DEA-5E40-9B26-D690FB6974E8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Subscription Type and Churn</a:t>
            </a:r>
          </a:p>
        </p:txBody>
      </p:sp>
      <p:pic>
        <p:nvPicPr>
          <p:cNvPr id="6" name="Picture 5" descr="A graph of red and blue squares&#10;&#10;AI-generated content may be incorrect.">
            <a:extLst>
              <a:ext uri="{FF2B5EF4-FFF2-40B4-BE49-F238E27FC236}">
                <a16:creationId xmlns:a16="http://schemas.microsoft.com/office/drawing/2014/main" id="{CB797109-ACE3-E6B4-69E2-F245674FB3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1606" y="3882271"/>
            <a:ext cx="4531796" cy="2785984"/>
          </a:xfrm>
          <a:prstGeom prst="rect">
            <a:avLst/>
          </a:prstGeom>
        </p:spPr>
      </p:pic>
      <p:pic>
        <p:nvPicPr>
          <p:cNvPr id="67" name="Audio 66">
            <a:hlinkClick r:id="" action="ppaction://media"/>
            <a:extLst>
              <a:ext uri="{FF2B5EF4-FFF2-40B4-BE49-F238E27FC236}">
                <a16:creationId xmlns:a16="http://schemas.microsoft.com/office/drawing/2014/main" id="{DB918A29-ADC3-96CE-BB98-0DB14465D1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59458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52"/>
    </mc:Choice>
    <mc:Fallback>
      <p:transition spd="slow" advTm="18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528DAA-F4A7-C378-2362-4D8118CBB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CEE9712-6957-DC80-CD43-D3181554B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D431DBF8-F75B-71BB-D09C-69E398B8A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47DDE5C-8FE2-B6C1-BB0A-EF62A06A8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1AE2DCEC-D3E1-B864-511B-46832D052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EE57609-DCC6-D503-87AE-68E9293BA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A304A493-5485-910A-C5BE-23E05782C4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BE565A0C-471A-3CE1-B3E7-E75E2CA1A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6001BC64-D503-0695-CDA1-6BDF28BDF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582662ED-08BF-06E9-4642-3257DBA1C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D181742A-BE69-7093-5FEE-1C80E6382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83663284-1D3E-A96E-D501-ECF73B37A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1A8EBA92-5EEC-662D-880A-1FF29D50BE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02E8254-C914-6A50-EF45-A7FA6CBB5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CD1CCA13-E9FD-3CBD-6F31-163DB6976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8EE32F4E-3E98-995A-3872-D72D7BFD2C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D84A1545-5B43-F310-AE63-1D380C066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A85D7D8E-ECFF-5C50-35B4-217F5A722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B060087D-0C92-68A9-E32C-A16EF16434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727AF49-B1EB-E885-9E23-3F02832DA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910B4CDC-FE02-DC64-D6CB-957CF5967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62707B97-B9B6-AF7C-5702-ACB4F25F9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F2C47E22-57FB-61BD-F1A6-0604C98B6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FE1455B-82FD-2EAF-FFD8-80134B38C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F5A17FD-0F2C-CABA-54B7-4E0BF28B1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Isosceles Triangle 22">
              <a:extLst>
                <a:ext uri="{FF2B5EF4-FFF2-40B4-BE49-F238E27FC236}">
                  <a16:creationId xmlns:a16="http://schemas.microsoft.com/office/drawing/2014/main" id="{F4121D55-1474-84D3-79FD-B9284815D5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B8F3CC2-6FAF-2D3B-9CB3-27210F82C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F76E28F5-7A3B-80A6-3639-BB976E819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AF54B2A-DBCA-224A-0BBE-791FDF408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927BA5C6-3C45-3B48-5725-34C323A4B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361C8B19-00D0-6DA1-1DBA-1ED11D153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74CA10E-7E40-B5C3-89C2-5FF371EFC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B43ADA71-23EB-C1DF-3D0A-9C9CC3314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994E4BD0-4C20-3D55-9A03-2B0C51023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81795F3F-9053-30DE-1EEF-ADE44DC1F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56FE06C6-EB18-EEAC-8A09-636B7893E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B0C2E4CE-7F25-E8C5-F74A-1300C7CDD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4C5E8101-AE2A-90E4-BBB9-7CA5984EBD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09D858FE-67CF-4E13-C53C-377377C4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3D33A5F8-0B6D-16FD-B36C-1B94F188C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EE227B21-6DB9-D0E7-2B46-8257FDEA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A0578932-8044-6082-1B88-3A6EEF473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FCECAF51-41C8-388E-21E5-B6B8FF6FE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4EE0338E-26F3-FB1E-7F38-C1B46D312E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42F87096-5D77-5D46-5C0D-D91D79EC1C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E4A1ED40-8917-ACE8-7F8A-179DD9E55A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3FFEA987-DB9E-1427-0864-A683E887F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372050A8-C1C5-00D4-8DE8-4FD53B1DB4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6C2BD16E-6DEC-2B87-4743-49796DC46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BE07A4E6-F907-0B34-3685-942E9E041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9712F606-86A8-0B82-B90C-7591E9887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E4079A68-F09B-A8E3-FE6D-B61E95E99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2" name="Picture 1" descr="A graph of a graph with text&#10;&#10;AI-generated content may be incorrect.">
            <a:extLst>
              <a:ext uri="{FF2B5EF4-FFF2-40B4-BE49-F238E27FC236}">
                <a16:creationId xmlns:a16="http://schemas.microsoft.com/office/drawing/2014/main" id="{07CF4384-CA01-3DF6-7DBB-D9996E4F8D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5464" y="4330126"/>
            <a:ext cx="4051848" cy="2348431"/>
          </a:xfrm>
          <a:prstGeom prst="rect">
            <a:avLst/>
          </a:prstGeom>
        </p:spPr>
      </p:pic>
      <p:pic>
        <p:nvPicPr>
          <p:cNvPr id="4" name="Picture 3" descr="A red letter on a white background&#10;&#10;AI-generated content may be incorrect.">
            <a:extLst>
              <a:ext uri="{FF2B5EF4-FFF2-40B4-BE49-F238E27FC236}">
                <a16:creationId xmlns:a16="http://schemas.microsoft.com/office/drawing/2014/main" id="{271BCDD5-EB64-77A7-E1EB-F6114C81A5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604500" y="6313224"/>
            <a:ext cx="1353085" cy="36533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6DB91AE-88AE-C464-2F83-BFE11247EEBB}"/>
              </a:ext>
            </a:extLst>
          </p:cNvPr>
          <p:cNvSpPr txBox="1">
            <a:spLocks/>
          </p:cNvSpPr>
          <p:nvPr/>
        </p:nvSpPr>
        <p:spPr>
          <a:xfrm>
            <a:off x="2543935" y="771526"/>
            <a:ext cx="9049577" cy="1230570"/>
          </a:xfrm>
          <a:prstGeom prst="rect">
            <a:avLst/>
          </a:prstGeom>
        </p:spPr>
        <p:txBody>
          <a:bodyPr vert="horz" lIns="228600" tIns="228600" rIns="228600" bIns="228600" rtlCol="0" anchor="t" anchorCtr="0">
            <a:normAutofit fontScale="92500"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i="0" kern="1200" cap="none" spc="5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spc="0" dirty="0">
                <a:solidFill>
                  <a:schemeClr val="accent1"/>
                </a:solidFill>
                <a:latin typeface="Boucherie Block" panose="020F0502020204030204" pitchFamily="2" charset="0"/>
              </a:rPr>
              <a:t>Feature Importance from Logistic 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08A85-1576-D46A-BB0F-7981B853AD2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8491" y="1824925"/>
            <a:ext cx="8876747" cy="44628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Shows which factors most affect whether a customer cancels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Positive values increase chance of churn; negative values decrease it</a:t>
            </a:r>
          </a:p>
          <a:p>
            <a:pPr marL="340614" indent="-285750"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</a:rPr>
              <a:t>Top influencers:</a:t>
            </a:r>
          </a:p>
          <a:p>
            <a:pPr marL="742950" lvl="1" indent="-285750"/>
            <a:r>
              <a:rPr lang="en-US" sz="1800" dirty="0">
                <a:solidFill>
                  <a:schemeClr val="tx1"/>
                </a:solidFill>
              </a:rPr>
              <a:t>Days since last login (higher means more likely to leave)</a:t>
            </a:r>
          </a:p>
          <a:p>
            <a:pPr marL="742950" lvl="1" indent="-285750"/>
            <a:r>
              <a:rPr lang="en-US" sz="1800" dirty="0">
                <a:solidFill>
                  <a:schemeClr val="tx1"/>
                </a:solidFill>
              </a:rPr>
              <a:t>Lower watch hours and average daily watch time</a:t>
            </a:r>
          </a:p>
          <a:p>
            <a:pPr marL="742950" lvl="1" indent="-285750"/>
            <a:r>
              <a:rPr lang="en-US" sz="1800" dirty="0">
                <a:solidFill>
                  <a:schemeClr val="tx1"/>
                </a:solidFill>
              </a:rPr>
              <a:t>Fewer profiles on the account</a:t>
            </a:r>
          </a:p>
          <a:p>
            <a:pPr marL="742950" lvl="1" indent="-285750"/>
            <a:r>
              <a:rPr lang="en-US" sz="1800" dirty="0">
                <a:solidFill>
                  <a:schemeClr val="tx1"/>
                </a:solidFill>
              </a:rPr>
              <a:t>Higher monthly fees</a:t>
            </a:r>
          </a:p>
        </p:txBody>
      </p:sp>
      <p:pic>
        <p:nvPicPr>
          <p:cNvPr id="65" name="Audio 64">
            <a:hlinkClick r:id="" action="ppaction://media"/>
            <a:extLst>
              <a:ext uri="{FF2B5EF4-FFF2-40B4-BE49-F238E27FC236}">
                <a16:creationId xmlns:a16="http://schemas.microsoft.com/office/drawing/2014/main" id="{997F056E-072F-AE4C-637B-8D11F23C92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28386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98"/>
    </mc:Choice>
    <mc:Fallback>
      <p:transition spd="slow" advTm="18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333</TotalTime>
  <Words>1229</Words>
  <Application>Microsoft Office PowerPoint</Application>
  <PresentationFormat>Widescreen</PresentationFormat>
  <Paragraphs>125</Paragraphs>
  <Slides>19</Slides>
  <Notes>19</Notes>
  <HiddenSlides>0</HiddenSlides>
  <MMClips>19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Boucherie Block</vt:lpstr>
      <vt:lpstr>Calibri</vt:lpstr>
      <vt:lpstr>Calibri Light</vt:lpstr>
      <vt:lpstr>Rockwell</vt:lpstr>
      <vt:lpstr>Wingdings</vt:lpstr>
      <vt:lpstr>Atlas</vt:lpstr>
      <vt:lpstr>Keeping Customers on Board  Predicting Netflix Customer Cancellations Using Data  Sarah Theriot</vt:lpstr>
      <vt:lpstr>Why Predicting Churn Matters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your time  Sarah Theriot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Sarah Theriot</dc:creator>
  <cp:lastModifiedBy>Sarah Theriot</cp:lastModifiedBy>
  <cp:revision>1</cp:revision>
  <dcterms:created xsi:type="dcterms:W3CDTF">2025-07-27T21:01:20Z</dcterms:created>
  <dcterms:modified xsi:type="dcterms:W3CDTF">2025-07-28T02:34:24Z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